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B473F-8CE6-4182-B1D1-0C2229C67B84}" type="datetimeFigureOut">
              <a:rPr lang="en-US" smtClean="0"/>
              <a:t>4/25/2022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ED1DE4-74FC-4981-A5F0-08243154E45D}" type="slidenum">
              <a:rPr lang="en-US" smtClean="0"/>
              <a:t>‹#›</a:t>
            </a:fld>
            <a:endParaRPr lang="en-US"/>
          </a:p>
        </p:txBody>
      </p:sp>
    </p:spTree>
    <p:extLst>
      <p:ext uri="{BB962C8B-B14F-4D97-AF65-F5344CB8AC3E}">
        <p14:creationId xmlns:p14="http://schemas.microsoft.com/office/powerpoint/2010/main" val="1449118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ED1DE4-74FC-4981-A5F0-08243154E45D}" type="slidenum">
              <a:rPr lang="en-US" smtClean="0"/>
              <a:t>42</a:t>
            </a:fld>
            <a:endParaRPr lang="en-US"/>
          </a:p>
        </p:txBody>
      </p:sp>
    </p:spTree>
    <p:extLst>
      <p:ext uri="{BB962C8B-B14F-4D97-AF65-F5344CB8AC3E}">
        <p14:creationId xmlns:p14="http://schemas.microsoft.com/office/powerpoint/2010/main" val="42774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3D9AFF-1B06-4C54-986B-D2574E95FC98}" type="datetime1">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301234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13350-0FE4-4089-9394-0559F36F04D1}" type="datetime1">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15965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F6E8F5-B398-4C34-A576-F3F266A3BA5B}" type="datetime1">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D36F9D-640D-4B08-B979-DD0945C33C4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7557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CD23B78-6C55-43C5-AD5B-3AC226DFCD51}" type="datetime1">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4193999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B14ABCD-037D-4BBC-BAB2-223C79B9E7F7}" type="datetime1">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D36F9D-640D-4B08-B979-DD0945C33C4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4056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D5FF62-6AED-406F-B26E-FEA6C51C829A}" type="datetime1">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1524787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7673A5-2DB6-427B-B284-E5E86FC9D9E8}" type="datetime1">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504369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C4048D-5161-476B-B97D-6CFE0B1B067C}" type="datetime1">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280643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C32940-F50A-49BA-9690-AB8EB3A74331}" type="datetime1">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266755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B251F-D264-4A7E-A8A3-E2BACF6C10D7}" type="datetime1">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226583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A7DA39-F29D-4202-9577-FBA2EC672830}" type="datetime1">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135980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C61DE9-3657-4B0E-96C0-85D7EE41E0DB}" type="datetime1">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170984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7B5F32-8642-4F5D-A148-08342317EABC}" type="datetime1">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412066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02FA1-2264-4423-8682-A87ABF29A274}" type="datetime1">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304194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CA2C4-19A2-49F6-993A-72A5327434AA}" type="datetime1">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235293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879C8-2025-4C11-AFC8-1DAD719EE98A}" type="datetime1">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D36F9D-640D-4B08-B979-DD0945C33C44}" type="slidenum">
              <a:rPr lang="en-US" smtClean="0"/>
              <a:t>‹#›</a:t>
            </a:fld>
            <a:endParaRPr lang="en-US"/>
          </a:p>
        </p:txBody>
      </p:sp>
    </p:spTree>
    <p:extLst>
      <p:ext uri="{BB962C8B-B14F-4D97-AF65-F5344CB8AC3E}">
        <p14:creationId xmlns:p14="http://schemas.microsoft.com/office/powerpoint/2010/main" val="321094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A6F49D-E747-4F98-92A7-E8F5862E3076}" type="datetime1">
              <a:rPr lang="en-US" smtClean="0"/>
              <a:t>4/25/2022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D36F9D-640D-4B08-B979-DD0945C33C44}" type="slidenum">
              <a:rPr lang="en-US" smtClean="0"/>
              <a:t>‹#›</a:t>
            </a:fld>
            <a:endParaRPr lang="en-US"/>
          </a:p>
        </p:txBody>
      </p:sp>
    </p:spTree>
    <p:extLst>
      <p:ext uri="{BB962C8B-B14F-4D97-AF65-F5344CB8AC3E}">
        <p14:creationId xmlns:p14="http://schemas.microsoft.com/office/powerpoint/2010/main" val="33595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758952"/>
            <a:ext cx="8915399" cy="5166360"/>
          </a:xfrm>
        </p:spPr>
        <p:txBody>
          <a:bodyPr>
            <a:normAutofit/>
          </a:bodyPr>
          <a:lstStyle/>
          <a:p>
            <a:pPr algn="ctr" rtl="1"/>
            <a:r>
              <a:rPr lang="ar-SA" b="1" dirty="0">
                <a:solidFill>
                  <a:srgbClr val="0070C0"/>
                </a:solidFill>
                <a:latin typeface="Times New Roman" panose="02020603050405020304" pitchFamily="18" charset="0"/>
                <a:cs typeface="Times New Roman" panose="02020603050405020304" pitchFamily="18" charset="0"/>
              </a:rPr>
              <a:t>الجدول الدوري الحديث والترتيب الإلكتروني </a:t>
            </a:r>
            <a:r>
              <a:rPr lang="ar-SA" b="1" dirty="0" smtClean="0">
                <a:solidFill>
                  <a:srgbClr val="0070C0"/>
                </a:solidFill>
                <a:latin typeface="Times New Roman" panose="02020603050405020304" pitchFamily="18" charset="0"/>
                <a:cs typeface="Times New Roman" panose="02020603050405020304" pitchFamily="18" charset="0"/>
              </a:rPr>
              <a:t>للذرات</a:t>
            </a:r>
            <a:r>
              <a:rPr lang="ar-IQ" b="1" dirty="0" smtClean="0">
                <a:solidFill>
                  <a:srgbClr val="0070C0"/>
                </a:solidFill>
                <a:latin typeface="Times New Roman" panose="02020603050405020304" pitchFamily="18" charset="0"/>
                <a:cs typeface="Times New Roman" panose="02020603050405020304" pitchFamily="18" charset="0"/>
              </a:rPr>
              <a:t/>
            </a:r>
            <a:br>
              <a:rPr lang="ar-IQ" b="1" dirty="0" smtClean="0">
                <a:solidFill>
                  <a:srgbClr val="0070C0"/>
                </a:solidFill>
                <a:latin typeface="Times New Roman" panose="02020603050405020304" pitchFamily="18" charset="0"/>
                <a:cs typeface="Times New Roman" panose="02020603050405020304" pitchFamily="18" charset="0"/>
              </a:rPr>
            </a:br>
            <a:r>
              <a:rPr lang="ar-SA" b="1" dirty="0" smtClean="0">
                <a:solidFill>
                  <a:srgbClr val="0070C0"/>
                </a:solidFill>
                <a:latin typeface="Times New Roman" panose="02020603050405020304" pitchFamily="18" charset="0"/>
                <a:cs typeface="Times New Roman" panose="02020603050405020304" pitchFamily="18" charset="0"/>
              </a:rPr>
              <a:t> </a:t>
            </a:r>
            <a:r>
              <a:rPr lang="ar-SA" b="1" dirty="0">
                <a:solidFill>
                  <a:srgbClr val="0070C0"/>
                </a:solidFill>
                <a:latin typeface="Times New Roman" panose="02020603050405020304" pitchFamily="18" charset="0"/>
                <a:cs typeface="Times New Roman" panose="02020603050405020304" pitchFamily="18" charset="0"/>
              </a:rPr>
              <a:t/>
            </a:r>
            <a:br>
              <a:rPr lang="ar-SA" b="1" dirty="0">
                <a:solidFill>
                  <a:srgbClr val="0070C0"/>
                </a:solidFill>
                <a:latin typeface="Times New Roman" panose="02020603050405020304" pitchFamily="18" charset="0"/>
                <a:cs typeface="Times New Roman" panose="02020603050405020304" pitchFamily="18" charset="0"/>
              </a:rPr>
            </a:br>
            <a:r>
              <a:rPr lang="en-US" b="1" dirty="0">
                <a:solidFill>
                  <a:srgbClr val="0070C0"/>
                </a:solidFill>
                <a:latin typeface="Times New Roman" panose="02020603050405020304" pitchFamily="18" charset="0"/>
                <a:cs typeface="Times New Roman" panose="02020603050405020304" pitchFamily="18" charset="0"/>
              </a:rPr>
              <a:t>Modern Periodic Table &amp; Electronic Configuration of atoms</a:t>
            </a:r>
            <a:endParaRPr lang="en-US" dirty="0">
              <a:solidFill>
                <a:srgbClr val="0070C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AFD36F9D-640D-4B08-B979-DD0945C33C44}" type="slidenum">
              <a:rPr lang="en-US" smtClean="0"/>
              <a:t>1</a:t>
            </a:fld>
            <a:endParaRPr lang="en-US"/>
          </a:p>
        </p:txBody>
      </p:sp>
    </p:spTree>
    <p:extLst>
      <p:ext uri="{BB962C8B-B14F-4D97-AF65-F5344CB8AC3E}">
        <p14:creationId xmlns:p14="http://schemas.microsoft.com/office/powerpoint/2010/main" val="3091415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2536" y="320040"/>
            <a:ext cx="9720072" cy="3041858"/>
          </a:xfrm>
          <a:prstGeom prst="rect">
            <a:avLst/>
          </a:prstGeom>
        </p:spPr>
        <p:txBody>
          <a:bodyPr wrap="square">
            <a:spAutoFit/>
          </a:bodyPr>
          <a:lstStyle/>
          <a:p>
            <a:pPr algn="just" rtl="1">
              <a:lnSpc>
                <a:spcPct val="150000"/>
              </a:lnSpc>
              <a:spcAft>
                <a:spcPts val="800"/>
              </a:spcAft>
            </a:pPr>
            <a:r>
              <a:rPr lang="ar-SA"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 أحسب الشحنة النووية المؤثرة لألكترون التكافؤ الأخير لذرة </a:t>
            </a:r>
            <a:r>
              <a:rPr lang="en-US" sz="22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ar-SA"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en-US" sz="22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     1s</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2p</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50000"/>
              </a:lnSpc>
              <a:spcAft>
                <a:spcPts val="800"/>
              </a:spcAft>
            </a:pP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(1s)</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 2p)</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50000"/>
              </a:lnSpc>
              <a:spcAft>
                <a:spcPts val="800"/>
              </a:spcAft>
            </a:pP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 = ( 4 * 0.35 ) + (2 * 0.85) = 3.10                                                                 </a:t>
            </a:r>
          </a:p>
          <a:p>
            <a:pPr algn="just" rtl="1">
              <a:lnSpc>
                <a:spcPct val="150000"/>
              </a:lnSpc>
              <a:spcAft>
                <a:spcPts val="800"/>
              </a:spcAft>
            </a:pP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 = Z-S = 7-3.10 = 3.9                                                                             </a:t>
            </a:r>
            <a:endPar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097653" y="3292699"/>
            <a:ext cx="10890504" cy="3483005"/>
          </a:xfrm>
          <a:prstGeom prst="rect">
            <a:avLst/>
          </a:prstGeom>
        </p:spPr>
        <p:txBody>
          <a:bodyPr wrap="square">
            <a:spAutoFit/>
          </a:bodyPr>
          <a:lstStyle/>
          <a:p>
            <a:pPr algn="just" rtl="1">
              <a:lnSpc>
                <a:spcPct val="150000"/>
              </a:lnSpc>
              <a:spcAft>
                <a:spcPts val="800"/>
              </a:spcAft>
            </a:pPr>
            <a:r>
              <a:rPr lang="ar-SA"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 أحسب مقدار الشحن النووية المؤثرة للألكترون الرابع في ذرة  </a:t>
            </a:r>
            <a:r>
              <a:rPr lang="en-US" sz="22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ar-SA"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2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     1s</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2p</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50000"/>
              </a:lnSpc>
              <a:spcAft>
                <a:spcPts val="800"/>
              </a:spcAft>
            </a:pP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(1s)</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 2p)</a:t>
            </a:r>
            <a:r>
              <a:rPr lang="en-US" sz="22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50000"/>
              </a:lnSpc>
              <a:spcAft>
                <a:spcPts val="800"/>
              </a:spcAft>
            </a:pPr>
            <a:r>
              <a:rPr lang="ar-SA"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وللألكترون الرابع يعني الموجود في </a:t>
            </a: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(2s)</a:t>
            </a:r>
          </a:p>
          <a:p>
            <a:pPr algn="just" rtl="1">
              <a:lnSpc>
                <a:spcPct val="150000"/>
              </a:lnSpc>
              <a:spcAft>
                <a:spcPts val="800"/>
              </a:spcAft>
            </a:pPr>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 = (1* 0.35) + (2* 0.85) =  2.05                                                                       </a:t>
            </a:r>
          </a:p>
          <a:p>
            <a:r>
              <a:rPr lang="en-US" sz="2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 Z-S = 7- 2.05 = 4.95</a:t>
            </a:r>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10</a:t>
            </a:fld>
            <a:endParaRPr lang="en-US"/>
          </a:p>
        </p:txBody>
      </p:sp>
    </p:spTree>
    <p:extLst>
      <p:ext uri="{BB962C8B-B14F-4D97-AF65-F5344CB8AC3E}">
        <p14:creationId xmlns:p14="http://schemas.microsoft.com/office/powerpoint/2010/main" val="193570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3584" y="1362456"/>
            <a:ext cx="10680192" cy="4083490"/>
          </a:xfrm>
          <a:prstGeom prst="rect">
            <a:avLst/>
          </a:prstGeom>
        </p:spPr>
        <p:txBody>
          <a:bodyPr wrap="square">
            <a:spAutoFit/>
          </a:bodyPr>
          <a:lstStyle/>
          <a:p>
            <a:pPr algn="just" rtl="1">
              <a:lnSpc>
                <a:spcPct val="20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 أحسب مقدار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للألكترون الأخير في ذرة الفسفور </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200000"/>
              </a:lnSpc>
              <a:spcAft>
                <a:spcPts val="800"/>
              </a:spcAft>
              <a:tabLst>
                <a:tab pos="1714500" algn="r"/>
              </a:tabLst>
            </a:pP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 1s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3p</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20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(1s)</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(2s2p)</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(3s3p)</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rtl="1">
              <a:lnSpc>
                <a:spcPct val="20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 = (4*0.35) + (8*0.85) +(2*1) = 10.20   </a:t>
            </a:r>
          </a:p>
          <a:p>
            <a:pPr>
              <a:lnSpc>
                <a:spcPct val="200000"/>
              </a:lnSpc>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Z*= Z-S = 15 – 10.20 = 4.80</a:t>
            </a: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11</a:t>
            </a:fld>
            <a:endParaRPr lang="en-US"/>
          </a:p>
        </p:txBody>
      </p:sp>
    </p:spTree>
    <p:extLst>
      <p:ext uri="{BB962C8B-B14F-4D97-AF65-F5344CB8AC3E}">
        <p14:creationId xmlns:p14="http://schemas.microsoft.com/office/powerpoint/2010/main" val="3066757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9112" y="1280160"/>
            <a:ext cx="9592056" cy="3826689"/>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قواعد سليتر لحساب ثابت الحجب لأي ألكترون يقع في الغلاف من نوع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أو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(nf)</a:t>
            </a: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 يكتب الترتيب الألكتروني للعنصر حسب الترتيب الاتي:</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(1s) (2s 2p) (3s 3p) (3d) (4s 4p) (4d) (4f)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ect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أي ألكترون في يمين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أو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nf</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لايدخل ضمن حساب ثابت الحجب.</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الألكترونات المتبقية في نفس الغلاف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أو</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nf</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تحجب بمقدار (0.35) </a:t>
            </a:r>
            <a:r>
              <a:rPr lang="ar-IQ"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ما بقية الألكترونات بأجمعها فتحجب حجبا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كاملاً.</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12</a:t>
            </a:fld>
            <a:endParaRPr lang="en-US"/>
          </a:p>
        </p:txBody>
      </p:sp>
    </p:spTree>
    <p:extLst>
      <p:ext uri="{BB962C8B-B14F-4D97-AF65-F5344CB8AC3E}">
        <p14:creationId xmlns:p14="http://schemas.microsoft.com/office/powerpoint/2010/main" val="16098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7592" y="329184"/>
            <a:ext cx="10753344" cy="5940088"/>
          </a:xfrm>
          <a:prstGeom prst="rect">
            <a:avLst/>
          </a:prstGeom>
        </p:spPr>
        <p:txBody>
          <a:bodyPr wrap="square">
            <a:spAutoFit/>
          </a:bodyPr>
          <a:lstStyle/>
          <a:p>
            <a:pPr algn="just" rtl="1">
              <a:lnSpc>
                <a:spcPct val="150000"/>
              </a:lnSpc>
              <a:spcAft>
                <a:spcPts val="800"/>
              </a:spcAft>
            </a:pP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مثال : أحسب الشحنة النووية المؤثرة</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a:t>
            </a: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التي يحس بها الألكترون التكافؤي </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(4s)</a:t>
            </a: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والألكترون الأخير في </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(3d)</a:t>
            </a: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لذرة الخارصين </a:t>
            </a:r>
            <a:r>
              <a:rPr lang="en-US" sz="20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Zn</a:t>
            </a:r>
          </a:p>
          <a:p>
            <a:pPr algn="just" rtl="1">
              <a:lnSpc>
                <a:spcPct val="150000"/>
              </a:lnSpc>
              <a:spcAft>
                <a:spcPts val="800"/>
              </a:spcAft>
            </a:pPr>
            <a:r>
              <a:rPr lang="en-US" sz="20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Zn  1s</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2p</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3s</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3p</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3d</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4s</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50000"/>
              </a:lnSpc>
              <a:spcAft>
                <a:spcPts val="800"/>
              </a:spcAft>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(1s)</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(2s 2p)</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(3s 3p)</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(3d)</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(4s)</a:t>
            </a:r>
            <a:r>
              <a:rPr lang="en-US" sz="20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rtl="1">
              <a:lnSpc>
                <a:spcPct val="150000"/>
              </a:lnSpc>
              <a:spcAft>
                <a:spcPts val="800"/>
              </a:spcAft>
            </a:pP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للألكترون  الأخير </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4s </a:t>
            </a: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 = ( 1* 0.35) + (18*0.85) +( 10*1) = 25.65                                                   </a:t>
            </a:r>
          </a:p>
          <a:p>
            <a:pPr algn="just" rtl="1">
              <a:lnSpc>
                <a:spcPct val="150000"/>
              </a:lnSpc>
              <a:spcAft>
                <a:spcPts val="800"/>
              </a:spcAft>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 30-25.65 = 4.35                                                                                  </a:t>
            </a:r>
          </a:p>
          <a:p>
            <a:pPr algn="just" rtl="1">
              <a:lnSpc>
                <a:spcPct val="150000"/>
              </a:lnSpc>
              <a:spcAft>
                <a:spcPts val="800"/>
              </a:spcAft>
            </a:pP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للألكترون  الأخير </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3d</a:t>
            </a:r>
            <a:r>
              <a:rPr lang="ar-S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Bef>
                <a:spcPts val="1200"/>
              </a:spcBef>
              <a:spcAft>
                <a:spcPts val="800"/>
              </a:spcAft>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 (9* 0.35) + (18*1) =21.15                                                                           </a:t>
            </a:r>
          </a:p>
          <a:p>
            <a:pPr algn="just" rtl="1">
              <a:lnSpc>
                <a:spcPct val="150000"/>
              </a:lnSpc>
              <a:spcBef>
                <a:spcPts val="1200"/>
              </a:spcBef>
              <a:spcAft>
                <a:spcPts val="800"/>
              </a:spcAft>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 = Z-S = 30 – 21.15 = 8.85                                                                            </a:t>
            </a:r>
          </a:p>
          <a:p>
            <a:pPr algn="just" rtl="1">
              <a:lnSpc>
                <a:spcPct val="150000"/>
              </a:lnSpc>
              <a:spcAft>
                <a:spcPts val="800"/>
              </a:spcAft>
            </a:pPr>
            <a:r>
              <a:rPr lang="ar-SA" sz="20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ولهذا فإن مقدار الشحنة النووية المؤثرة يزداد في الدورة الواحدة بزيادة العدد الذري وتقل في الزمرة الواحدة بزيادة العدد الذري .</a:t>
            </a:r>
            <a:endPar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13</a:t>
            </a:fld>
            <a:endParaRPr lang="en-US"/>
          </a:p>
        </p:txBody>
      </p:sp>
    </p:spTree>
    <p:extLst>
      <p:ext uri="{BB962C8B-B14F-4D97-AF65-F5344CB8AC3E}">
        <p14:creationId xmlns:p14="http://schemas.microsoft.com/office/powerpoint/2010/main" val="283019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91353" y="768096"/>
            <a:ext cx="4833374" cy="661207"/>
          </a:xfrm>
          <a:prstGeom prst="rect">
            <a:avLst/>
          </a:prstGeom>
        </p:spPr>
        <p:txBody>
          <a:bodyPr wrap="none">
            <a:spAutoFit/>
          </a:bodyPr>
          <a:lstStyle/>
          <a:p>
            <a:pPr algn="just" rtl="1">
              <a:lnSpc>
                <a:spcPct val="150000"/>
              </a:lnSpc>
              <a:spcAft>
                <a:spcPts val="800"/>
              </a:spcAft>
            </a:pPr>
            <a:r>
              <a:rPr lang="ar-IQ" sz="28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ar-SA"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نصف </a:t>
            </a:r>
            <a:r>
              <a:rPr lang="ar-SA"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القطر الذري </a:t>
            </a:r>
            <a:r>
              <a:rPr lang="en-US"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Atomic </a:t>
            </a:r>
            <a:r>
              <a:rPr lang="en-US"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Radii</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2124695" y="1560267"/>
            <a:ext cx="9400032" cy="2241960"/>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وجد أن الكثير من الخصائص الفيزيائية كالكثافة ودرجة الغليان ودرجة الأنصهار لها علاق</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ة</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بحجوم الذرات وبما أنه من غير الممكن عزل الذرات كذرات مفردة لذا فقد تم قياس نصف القطر الذري بصورة غير مباشرة من خلال قياس المسافة بين نواتي ذرتين متآصرتين في جزيئات الغازات أو بين نواتي أيونين في الحالة الصلبة ( البلورة).</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FG07_004"/>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1795511" y="3802227"/>
            <a:ext cx="4566658" cy="2922016"/>
          </a:xfrm>
          <a:prstGeom prst="rect">
            <a:avLst/>
          </a:prstGeom>
          <a:noFill/>
          <a:ln>
            <a:noFill/>
          </a:ln>
        </p:spPr>
      </p:pic>
      <p:sp>
        <p:nvSpPr>
          <p:cNvPr id="2" name="Slide Number Placeholder 1"/>
          <p:cNvSpPr>
            <a:spLocks noGrp="1"/>
          </p:cNvSpPr>
          <p:nvPr>
            <p:ph type="sldNum" sz="quarter" idx="12"/>
          </p:nvPr>
        </p:nvSpPr>
        <p:spPr/>
        <p:txBody>
          <a:bodyPr/>
          <a:lstStyle/>
          <a:p>
            <a:fld id="{AFD36F9D-640D-4B08-B979-DD0945C33C44}" type="slidenum">
              <a:rPr lang="en-US" smtClean="0"/>
              <a:t>14</a:t>
            </a:fld>
            <a:endParaRPr lang="en-US"/>
          </a:p>
        </p:txBody>
      </p:sp>
    </p:spTree>
    <p:extLst>
      <p:ext uri="{BB962C8B-B14F-4D97-AF65-F5344CB8AC3E}">
        <p14:creationId xmlns:p14="http://schemas.microsoft.com/office/powerpoint/2010/main" val="4095669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7712" y="990600"/>
            <a:ext cx="9218612" cy="4102608"/>
          </a:xfrm>
        </p:spPr>
        <p:txBody>
          <a:bodyPr>
            <a:normAutofit lnSpcReduction="10000"/>
          </a:bodyPr>
          <a:lstStyle/>
          <a:p>
            <a:pPr algn="just" rtl="1">
              <a:lnSpc>
                <a:spcPct val="200000"/>
              </a:lnSpc>
            </a:pPr>
            <a:r>
              <a:rPr lang="ar-SA" sz="2600" dirty="0" smtClean="0">
                <a:latin typeface="Times New Roman" panose="02020603050405020304" pitchFamily="18" charset="0"/>
                <a:cs typeface="Times New Roman" panose="02020603050405020304" pitchFamily="18" charset="0"/>
              </a:rPr>
              <a:t>لوحظ أن نصف القطر الذري </a:t>
            </a:r>
            <a:r>
              <a:rPr lang="ar-SA" sz="2600" dirty="0" smtClean="0">
                <a:solidFill>
                  <a:srgbClr val="FF0000"/>
                </a:solidFill>
                <a:latin typeface="Times New Roman" panose="02020603050405020304" pitchFamily="18" charset="0"/>
                <a:cs typeface="Times New Roman" panose="02020603050405020304" pitchFamily="18" charset="0"/>
              </a:rPr>
              <a:t>يزداد بزيادة العدد الذري لعناصر المجموعة الواحدة </a:t>
            </a:r>
            <a:r>
              <a:rPr lang="ar-SA" sz="2600" dirty="0" smtClean="0">
                <a:latin typeface="Times New Roman" panose="02020603050405020304" pitchFamily="18" charset="0"/>
                <a:cs typeface="Times New Roman" panose="02020603050405020304" pitchFamily="18" charset="0"/>
              </a:rPr>
              <a:t>كلما أتجهنا من الأعلى ألى الأسفل بسبب زيادة عدد الأغلة الثانوية</a:t>
            </a:r>
            <a:endParaRPr lang="ar-IQ" sz="2600" dirty="0" smtClean="0">
              <a:latin typeface="Times New Roman" panose="02020603050405020304" pitchFamily="18" charset="0"/>
              <a:cs typeface="Times New Roman" panose="02020603050405020304" pitchFamily="18" charset="0"/>
            </a:endParaRPr>
          </a:p>
          <a:p>
            <a:pPr algn="just" rtl="1">
              <a:lnSpc>
                <a:spcPct val="200000"/>
              </a:lnSpc>
            </a:pPr>
            <a:r>
              <a:rPr lang="ar-SA" sz="2600" dirty="0" smtClean="0">
                <a:latin typeface="Times New Roman" panose="02020603050405020304" pitchFamily="18" charset="0"/>
                <a:cs typeface="Times New Roman" panose="02020603050405020304" pitchFamily="18" charset="0"/>
              </a:rPr>
              <a:t> في حين </a:t>
            </a:r>
            <a:r>
              <a:rPr lang="ar-SA" sz="2600" dirty="0" smtClean="0">
                <a:solidFill>
                  <a:srgbClr val="FF0000"/>
                </a:solidFill>
                <a:latin typeface="Times New Roman" panose="02020603050405020304" pitchFamily="18" charset="0"/>
                <a:cs typeface="Times New Roman" panose="02020603050405020304" pitchFamily="18" charset="0"/>
              </a:rPr>
              <a:t>يقل نصف القطر الذري في ال</a:t>
            </a:r>
            <a:r>
              <a:rPr lang="ar-IQ" sz="2600" dirty="0" smtClean="0">
                <a:solidFill>
                  <a:srgbClr val="FF0000"/>
                </a:solidFill>
                <a:latin typeface="Times New Roman" panose="02020603050405020304" pitchFamily="18" charset="0"/>
                <a:cs typeface="Times New Roman" panose="02020603050405020304" pitchFamily="18" charset="0"/>
              </a:rPr>
              <a:t>دورة</a:t>
            </a:r>
            <a:r>
              <a:rPr lang="ar-SA" sz="2600" dirty="0" smtClean="0">
                <a:solidFill>
                  <a:srgbClr val="FF0000"/>
                </a:solidFill>
                <a:latin typeface="Times New Roman" panose="02020603050405020304" pitchFamily="18" charset="0"/>
                <a:cs typeface="Times New Roman" panose="02020603050405020304" pitchFamily="18" charset="0"/>
              </a:rPr>
              <a:t> الواحدة  بزيادة العدد الذري أي كلما أتجهنا من اليسار ألى اليمين</a:t>
            </a:r>
            <a:r>
              <a:rPr lang="ar-SA" sz="2600" dirty="0" smtClean="0">
                <a:latin typeface="Times New Roman" panose="02020603050405020304" pitchFamily="18" charset="0"/>
                <a:cs typeface="Times New Roman" panose="02020603050405020304" pitchFamily="18" charset="0"/>
              </a:rPr>
              <a:t> بسبب الزيادة في الشحنة النووية المؤثرة في الوقت الذي يبقى فية عدد الأغلفة الثانوية ثابتا</a:t>
            </a:r>
            <a:r>
              <a:rPr lang="ar-IQ" sz="2600" dirty="0" smtClean="0">
                <a:latin typeface="Times New Roman" panose="02020603050405020304" pitchFamily="18" charset="0"/>
                <a:cs typeface="Times New Roman" panose="02020603050405020304" pitchFamily="18" charset="0"/>
              </a:rPr>
              <a:t>ً</a:t>
            </a:r>
            <a:r>
              <a:rPr lang="ar-SA" sz="260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15</a:t>
            </a:fld>
            <a:endParaRPr lang="en-US"/>
          </a:p>
        </p:txBody>
      </p:sp>
    </p:spTree>
    <p:extLst>
      <p:ext uri="{BB962C8B-B14F-4D97-AF65-F5344CB8AC3E}">
        <p14:creationId xmlns:p14="http://schemas.microsoft.com/office/powerpoint/2010/main" val="384475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29695" y="600145"/>
            <a:ext cx="8460906" cy="523220"/>
          </a:xfrm>
          <a:prstGeom prst="rect">
            <a:avLst/>
          </a:prstGeom>
        </p:spPr>
        <p:txBody>
          <a:bodyPr wrap="none">
            <a:spAutoFit/>
          </a:bodyPr>
          <a:lstStyle/>
          <a:p>
            <a:pPr rtl="1"/>
            <a:r>
              <a:rPr lang="ar-IQ" sz="28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3</a:t>
            </a:r>
            <a:r>
              <a:rPr lang="ar-SA"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طاقة </a:t>
            </a:r>
            <a:r>
              <a:rPr lang="ar-SA"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التأين أو </a:t>
            </a:r>
            <a:r>
              <a:rPr lang="ar-SA"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ج</a:t>
            </a:r>
            <a:r>
              <a:rPr lang="ar-IQ"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ه</a:t>
            </a:r>
            <a:r>
              <a:rPr lang="ar-SA"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د </a:t>
            </a:r>
            <a:r>
              <a:rPr lang="ar-SA"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التأين </a:t>
            </a:r>
            <a:r>
              <a:rPr lang="en-US"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Ionic Energy  or Ionic Potential </a:t>
            </a:r>
          </a:p>
        </p:txBody>
      </p:sp>
      <p:sp>
        <p:nvSpPr>
          <p:cNvPr id="6" name="Rectangle 5"/>
          <p:cNvSpPr/>
          <p:nvPr/>
        </p:nvSpPr>
        <p:spPr>
          <a:xfrm>
            <a:off x="2112264" y="1807593"/>
            <a:ext cx="9098280" cy="1133965"/>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يعرف جهد التأين بأنه أقل طاقة لازمة لأنتزاع ألكترون من ذرة غازية وهي في أدنى حالات الطاقة لأنتاج أيون موجب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795453522"/>
              </p:ext>
            </p:extLst>
          </p:nvPr>
        </p:nvGraphicFramePr>
        <p:xfrm>
          <a:off x="2112264" y="3625787"/>
          <a:ext cx="6381326" cy="662749"/>
        </p:xfrm>
        <a:graphic>
          <a:graphicData uri="http://schemas.openxmlformats.org/presentationml/2006/ole">
            <mc:AlternateContent xmlns:mc="http://schemas.openxmlformats.org/markup-compatibility/2006">
              <mc:Choice xmlns:v="urn:schemas-microsoft-com:vml" Requires="v">
                <p:oleObj spid="_x0000_s3097" name="CS ChemDraw Drawing" r:id="rId3" imgW="3224520" imgH="365400" progId="ChemDraw.Document.6.0">
                  <p:embed/>
                </p:oleObj>
              </mc:Choice>
              <mc:Fallback>
                <p:oleObj name="CS ChemDraw Drawing" r:id="rId3" imgW="3224520" imgH="36540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264" y="3625787"/>
                        <a:ext cx="6381326" cy="662749"/>
                      </a:xfrm>
                      <a:prstGeom prst="rect">
                        <a:avLst/>
                      </a:prstGeom>
                      <a:noFill/>
                    </p:spPr>
                  </p:pic>
                </p:oleObj>
              </mc:Fallback>
            </mc:AlternateContent>
          </a:graphicData>
        </a:graphic>
      </p:graphicFrame>
      <p:sp>
        <p:nvSpPr>
          <p:cNvPr id="2" name="Slide Number Placeholder 1"/>
          <p:cNvSpPr>
            <a:spLocks noGrp="1"/>
          </p:cNvSpPr>
          <p:nvPr>
            <p:ph type="sldNum" sz="quarter" idx="12"/>
          </p:nvPr>
        </p:nvSpPr>
        <p:spPr/>
        <p:txBody>
          <a:bodyPr/>
          <a:lstStyle/>
          <a:p>
            <a:fld id="{AFD36F9D-640D-4B08-B979-DD0945C33C44}" type="slidenum">
              <a:rPr lang="en-US" smtClean="0"/>
              <a:t>16</a:t>
            </a:fld>
            <a:endParaRPr lang="en-US"/>
          </a:p>
        </p:txBody>
      </p:sp>
    </p:spTree>
    <p:extLst>
      <p:ext uri="{BB962C8B-B14F-4D97-AF65-F5344CB8AC3E}">
        <p14:creationId xmlns:p14="http://schemas.microsoft.com/office/powerpoint/2010/main" val="2576708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8296" y="912498"/>
            <a:ext cx="9061704" cy="1200329"/>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تسمى طاقة التأين اللازمة لأنتزاع ألكترون واحد من الذرة الغازية  بطاقة التأين الأولى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(IP1)</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وتدعى طاقة التأين اللازمة لأنتزاع الألكترون الثاني بطاقة التأين الثانية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(IP2)</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وهكذا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754955669"/>
              </p:ext>
            </p:extLst>
          </p:nvPr>
        </p:nvGraphicFramePr>
        <p:xfrm>
          <a:off x="2711942" y="2889504"/>
          <a:ext cx="7300738" cy="2508547"/>
        </p:xfrm>
        <a:graphic>
          <a:graphicData uri="http://schemas.openxmlformats.org/presentationml/2006/ole">
            <mc:AlternateContent xmlns:mc="http://schemas.openxmlformats.org/markup-compatibility/2006">
              <mc:Choice xmlns:v="urn:schemas-microsoft-com:vml" Requires="v">
                <p:oleObj spid="_x0000_s4122" name="CS ChemDraw Drawing" r:id="rId3" imgW="4019550" imgH="1381125" progId="ChemDraw.Document.6.0">
                  <p:embed/>
                </p:oleObj>
              </mc:Choice>
              <mc:Fallback>
                <p:oleObj name="CS ChemDraw Drawing" r:id="rId3" imgW="4019550" imgH="138112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942" y="2889504"/>
                        <a:ext cx="7300738" cy="2508547"/>
                      </a:xfrm>
                      <a:prstGeom prst="rect">
                        <a:avLst/>
                      </a:prstGeom>
                      <a:noFill/>
                    </p:spPr>
                  </p:pic>
                </p:oleObj>
              </mc:Fallback>
            </mc:AlternateContent>
          </a:graphicData>
        </a:graphic>
      </p:graphicFrame>
      <p:sp>
        <p:nvSpPr>
          <p:cNvPr id="7" name="Rectangle 3"/>
          <p:cNvSpPr>
            <a:spLocks noChangeArrowheads="1"/>
          </p:cNvSpPr>
          <p:nvPr/>
        </p:nvSpPr>
        <p:spPr bwMode="auto">
          <a:xfrm>
            <a:off x="2788920" y="243230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17</a:t>
            </a:fld>
            <a:endParaRPr lang="en-US"/>
          </a:p>
        </p:txBody>
      </p:sp>
    </p:spTree>
    <p:extLst>
      <p:ext uri="{BB962C8B-B14F-4D97-AF65-F5344CB8AC3E}">
        <p14:creationId xmlns:p14="http://schemas.microsoft.com/office/powerpoint/2010/main" val="3016492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35623" y="623909"/>
            <a:ext cx="4988866" cy="579967"/>
          </a:xfrm>
          <a:prstGeom prst="rect">
            <a:avLst/>
          </a:prstGeom>
        </p:spPr>
        <p:txBody>
          <a:bodyPr wrap="non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لقد لوحظ أن طاقة التأين تزداد تبعا للترتيب الآتي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18019084"/>
              </p:ext>
            </p:extLst>
          </p:nvPr>
        </p:nvGraphicFramePr>
        <p:xfrm>
          <a:off x="2217611" y="1385506"/>
          <a:ext cx="4724174" cy="406717"/>
        </p:xfrm>
        <a:graphic>
          <a:graphicData uri="http://schemas.openxmlformats.org/presentationml/2006/ole">
            <mc:AlternateContent xmlns:mc="http://schemas.openxmlformats.org/markup-compatibility/2006">
              <mc:Choice xmlns:v="urn:schemas-microsoft-com:vml" Requires="v">
                <p:oleObj spid="_x0000_s6168" name="CS ChemDraw Drawing" r:id="rId3" imgW="2886480" imgH="284760" progId="ChemDraw.Document.6.0">
                  <p:embed/>
                </p:oleObj>
              </mc:Choice>
              <mc:Fallback>
                <p:oleObj name="CS ChemDraw Drawing" r:id="rId3" imgW="2886480" imgH="28476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7611" y="1385506"/>
                        <a:ext cx="4724174" cy="406717"/>
                      </a:xfrm>
                      <a:prstGeom prst="rect">
                        <a:avLst/>
                      </a:prstGeom>
                      <a:noFill/>
                    </p:spPr>
                  </p:pic>
                </p:oleObj>
              </mc:Fallback>
            </mc:AlternateContent>
          </a:graphicData>
        </a:graphic>
      </p:graphicFrame>
      <p:sp>
        <p:nvSpPr>
          <p:cNvPr id="6" name="Rectangle 5"/>
          <p:cNvSpPr/>
          <p:nvPr/>
        </p:nvSpPr>
        <p:spPr>
          <a:xfrm>
            <a:off x="1746504" y="2202453"/>
            <a:ext cx="9848088" cy="2964914"/>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وتعتمد قيمة طاقة التأين على العوامل الآتية:</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مقدار الشحنة </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النووية المؤثرة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والتي تعتمد بدورها على </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مدى حجب الألكترونات الأخرى</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المسافة بين الألكترون والنواة أو بمعنى آخر أدق طول نصف القطر الأكثر أحتمالا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لهذا الألكترون.</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مدى نفاذية الألكترون للسحابة الألكترونية  للألكترونات الأخرى حيث أن نفاذية الألكترونات تقل في هذا الأتجاه :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     p    d   f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18</a:t>
            </a:fld>
            <a:endParaRPr lang="en-US"/>
          </a:p>
        </p:txBody>
      </p:sp>
    </p:spTree>
    <p:extLst>
      <p:ext uri="{BB962C8B-B14F-4D97-AF65-F5344CB8AC3E}">
        <p14:creationId xmlns:p14="http://schemas.microsoft.com/office/powerpoint/2010/main" val="3353794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5376" y="694150"/>
            <a:ext cx="9601200" cy="2308324"/>
          </a:xfrm>
          <a:prstGeom prst="rect">
            <a:avLst/>
          </a:prstGeom>
        </p:spPr>
        <p:txBody>
          <a:bodyPr wrap="square">
            <a:spAutoFit/>
          </a:bodyPr>
          <a:lstStyle/>
          <a:p>
            <a:pPr marR="0" lvl="0" algn="just" rtl="1">
              <a:lnSpc>
                <a:spcPct val="150000"/>
              </a:lnSpc>
              <a:spcBef>
                <a:spcPts val="0"/>
              </a:spcBef>
              <a:spcAft>
                <a:spcPts val="0"/>
              </a:spcAft>
              <a:tabLst>
                <a:tab pos="457200" algn="l"/>
              </a:tabLs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مقدار شحنة الأيون الموجب , حيث تزداد طاقة التأين بزيادة شحنة الأيون الموجب.</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ويعطي الشكل الآتي أيضاحا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مبسطا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على أن جهد التأين يقل في الزمرة الواحدة مع زيادة العدد الذري في حين يزداد جهد التأين في الدورة الواحدة  كلما زاد العدد الذري نتيجة لأنكماش حجوم الذرات في الدورة الواحدة نتيجة الزيادة في الشحنة النووية المؤثرة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3008" y="2923604"/>
            <a:ext cx="4830128" cy="3861244"/>
          </a:xfrm>
          <a:prstGeom prst="rect">
            <a:avLst/>
          </a:prstGeom>
          <a:noFill/>
          <a:ln>
            <a:noFill/>
          </a:ln>
        </p:spPr>
      </p:pic>
      <p:sp>
        <p:nvSpPr>
          <p:cNvPr id="2" name="Slide Number Placeholder 1"/>
          <p:cNvSpPr>
            <a:spLocks noGrp="1"/>
          </p:cNvSpPr>
          <p:nvPr>
            <p:ph type="sldNum" sz="quarter" idx="12"/>
          </p:nvPr>
        </p:nvSpPr>
        <p:spPr/>
        <p:txBody>
          <a:bodyPr/>
          <a:lstStyle/>
          <a:p>
            <a:fld id="{AFD36F9D-640D-4B08-B979-DD0945C33C44}" type="slidenum">
              <a:rPr lang="en-US" smtClean="0"/>
              <a:t>19</a:t>
            </a:fld>
            <a:endParaRPr lang="en-US"/>
          </a:p>
        </p:txBody>
      </p:sp>
    </p:spTree>
    <p:extLst>
      <p:ext uri="{BB962C8B-B14F-4D97-AF65-F5344CB8AC3E}">
        <p14:creationId xmlns:p14="http://schemas.microsoft.com/office/powerpoint/2010/main" val="259768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0058"/>
          </a:xfrm>
        </p:spPr>
        <p:txBody>
          <a:bodyPr/>
          <a:lstStyle/>
          <a:p>
            <a:pPr algn="r" rtl="1"/>
            <a:r>
              <a:rPr lang="ar-SA" b="1" dirty="0">
                <a:latin typeface="Times New Roman" panose="02020603050405020304" pitchFamily="18" charset="0"/>
                <a:cs typeface="Times New Roman" panose="02020603050405020304" pitchFamily="18" charset="0"/>
              </a:rPr>
              <a:t>مقدمة عامة </a:t>
            </a:r>
            <a:r>
              <a:rPr lang="en-US" b="1" i="1" dirty="0">
                <a:latin typeface="Times New Roman" panose="02020603050405020304" pitchFamily="18" charset="0"/>
                <a:cs typeface="Times New Roman" panose="02020603050405020304" pitchFamily="18" charset="0"/>
              </a:rPr>
              <a:t>General Introduction</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31136" y="1344168"/>
            <a:ext cx="9273476" cy="4567054"/>
          </a:xfrm>
        </p:spPr>
        <p:txBody>
          <a:bodyPr/>
          <a:lstStyle/>
          <a:p>
            <a:pPr algn="just" rtl="1">
              <a:lnSpc>
                <a:spcPct val="150000"/>
              </a:lnSpc>
            </a:pPr>
            <a:r>
              <a:rPr lang="ar-SA" sz="2400" dirty="0">
                <a:latin typeface="Times New Roman" panose="02020603050405020304" pitchFamily="18" charset="0"/>
                <a:cs typeface="Times New Roman" panose="02020603050405020304" pitchFamily="18" charset="0"/>
              </a:rPr>
              <a:t>لقد جرت محاولات عديدة لغرض تصنيف العناصر وبطرق مختلفة ألا أن أكثرها شيوعا ً وإستخداماً هو ما توصل إليه العالم مندليف </a:t>
            </a:r>
            <a:r>
              <a:rPr lang="en-US" sz="2400" dirty="0" err="1">
                <a:latin typeface="Times New Roman" panose="02020603050405020304" pitchFamily="18" charset="0"/>
                <a:cs typeface="Times New Roman" panose="02020603050405020304" pitchFamily="18" charset="0"/>
              </a:rPr>
              <a:t>Mendleev</a:t>
            </a:r>
            <a:r>
              <a:rPr lang="ar-SA" sz="2400" dirty="0">
                <a:latin typeface="Times New Roman" panose="02020603050405020304" pitchFamily="18" charset="0"/>
                <a:cs typeface="Times New Roman" panose="02020603050405020304" pitchFamily="18" charset="0"/>
              </a:rPr>
              <a:t> عام 1896 والذي بيّن بموجبه إن الخواص العامة للعناصر لها علاقة بترتيبها الألكتروني وأوزانها </a:t>
            </a:r>
            <a:r>
              <a:rPr lang="ar-SA" sz="2400" dirty="0" smtClean="0">
                <a:latin typeface="Times New Roman" panose="02020603050405020304" pitchFamily="18" charset="0"/>
                <a:cs typeface="Times New Roman" panose="02020603050405020304" pitchFamily="18" charset="0"/>
              </a:rPr>
              <a:t>الذرية.</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رتب مندليف العناصر إلى مجاميع ( زمر ) </a:t>
            </a:r>
            <a:r>
              <a:rPr lang="en-US" sz="2400" dirty="0">
                <a:latin typeface="Times New Roman" panose="02020603050405020304" pitchFamily="18" charset="0"/>
                <a:cs typeface="Times New Roman" panose="02020603050405020304" pitchFamily="18" charset="0"/>
              </a:rPr>
              <a:t>groups</a:t>
            </a:r>
            <a:r>
              <a:rPr lang="ar-SA" sz="2400" dirty="0">
                <a:latin typeface="Times New Roman" panose="02020603050405020304" pitchFamily="18" charset="0"/>
                <a:cs typeface="Times New Roman" panose="02020603050405020304" pitchFamily="18" charset="0"/>
              </a:rPr>
              <a:t> عمودية والتي تمتلك فيها العناصر نفس العدد من الألكترونات في مدارها الطاقي الخارجي وإلى دورات </a:t>
            </a:r>
            <a:r>
              <a:rPr lang="en-US" sz="2400" dirty="0">
                <a:latin typeface="Times New Roman" panose="02020603050405020304" pitchFamily="18" charset="0"/>
                <a:cs typeface="Times New Roman" panose="02020603050405020304" pitchFamily="18" charset="0"/>
              </a:rPr>
              <a:t>Periods </a:t>
            </a:r>
            <a:r>
              <a:rPr lang="ar-SA" sz="2400" dirty="0">
                <a:latin typeface="Times New Roman" panose="02020603050405020304" pitchFamily="18" charset="0"/>
                <a:cs typeface="Times New Roman" panose="02020603050405020304" pitchFamily="18" charset="0"/>
              </a:rPr>
              <a:t> أفقية تمتلك فيها العناصر نفس عدد الكم الرئيسي </a:t>
            </a:r>
            <a:r>
              <a:rPr lang="en-US" sz="2400" dirty="0">
                <a:latin typeface="Times New Roman" panose="02020603050405020304" pitchFamily="18" charset="0"/>
                <a:cs typeface="Times New Roman" panose="02020603050405020304" pitchFamily="18" charset="0"/>
              </a:rPr>
              <a:t>(n) </a:t>
            </a:r>
            <a:r>
              <a:rPr lang="ar-SA"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endParaRPr lang="en-US" dirty="0"/>
          </a:p>
        </p:txBody>
      </p:sp>
      <p:sp>
        <p:nvSpPr>
          <p:cNvPr id="4" name="Slide Number Placeholder 3"/>
          <p:cNvSpPr>
            <a:spLocks noGrp="1"/>
          </p:cNvSpPr>
          <p:nvPr>
            <p:ph type="sldNum" sz="quarter" idx="12"/>
          </p:nvPr>
        </p:nvSpPr>
        <p:spPr/>
        <p:txBody>
          <a:bodyPr/>
          <a:lstStyle/>
          <a:p>
            <a:fld id="{AFD36F9D-640D-4B08-B979-DD0945C33C44}" type="slidenum">
              <a:rPr lang="en-US" smtClean="0"/>
              <a:t>2</a:t>
            </a:fld>
            <a:endParaRPr lang="en-US"/>
          </a:p>
        </p:txBody>
      </p:sp>
    </p:spTree>
    <p:extLst>
      <p:ext uri="{BB962C8B-B14F-4D97-AF65-F5344CB8AC3E}">
        <p14:creationId xmlns:p14="http://schemas.microsoft.com/office/powerpoint/2010/main" val="3761942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54607" y="526993"/>
            <a:ext cx="5342488" cy="523220"/>
          </a:xfrm>
          <a:prstGeom prst="rect">
            <a:avLst/>
          </a:prstGeom>
        </p:spPr>
        <p:txBody>
          <a:bodyPr wrap="none">
            <a:spAutoFit/>
          </a:bodyPr>
          <a:lstStyle/>
          <a:p>
            <a:pPr rtl="1"/>
            <a:r>
              <a:rPr lang="ar-IQ" sz="28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4</a:t>
            </a:r>
            <a:r>
              <a:rPr lang="ar-SA"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الألفة </a:t>
            </a:r>
            <a:r>
              <a:rPr lang="ar-SA"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الألكترونية </a:t>
            </a:r>
            <a:r>
              <a:rPr lang="en-US"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Electron  Affinity </a:t>
            </a:r>
          </a:p>
        </p:txBody>
      </p:sp>
      <p:sp>
        <p:nvSpPr>
          <p:cNvPr id="5" name="Rectangle 4"/>
          <p:cNvSpPr/>
          <p:nvPr/>
        </p:nvSpPr>
        <p:spPr>
          <a:xfrm>
            <a:off x="2020824" y="1378842"/>
            <a:ext cx="9276271" cy="1133965"/>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يمكن تعريف الألفة الألكترونية بأنها الطاقة المتحررة عند إتحاد ذرة غازية متعادلة وهي في أدنى حالات الطاقة معطية الأيون السالب الأحادي الشحنة الغازي وكما مبين أدناه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7922789"/>
              </p:ext>
            </p:extLst>
          </p:nvPr>
        </p:nvGraphicFramePr>
        <p:xfrm>
          <a:off x="2290763" y="2679510"/>
          <a:ext cx="4987861" cy="625783"/>
        </p:xfrm>
        <a:graphic>
          <a:graphicData uri="http://schemas.openxmlformats.org/presentationml/2006/ole">
            <mc:AlternateContent xmlns:mc="http://schemas.openxmlformats.org/markup-compatibility/2006">
              <mc:Choice xmlns:v="urn:schemas-microsoft-com:vml" Requires="v">
                <p:oleObj spid="_x0000_s7191" name="CS ChemDraw Drawing" r:id="rId3" imgW="2588760" imgH="359640" progId="ChemDraw.Document.6.0">
                  <p:embed/>
                </p:oleObj>
              </mc:Choice>
              <mc:Fallback>
                <p:oleObj name="CS ChemDraw Drawing" r:id="rId3" imgW="2588760" imgH="35964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0763" y="2679510"/>
                        <a:ext cx="4987861" cy="625783"/>
                      </a:xfrm>
                      <a:prstGeom prst="rect">
                        <a:avLst/>
                      </a:prstGeom>
                      <a:noFill/>
                    </p:spPr>
                  </p:pic>
                </p:oleObj>
              </mc:Fallback>
            </mc:AlternateContent>
          </a:graphicData>
        </a:graphic>
      </p:graphicFrame>
      <p:sp>
        <p:nvSpPr>
          <p:cNvPr id="7" name="Rectangle 6"/>
          <p:cNvSpPr/>
          <p:nvPr/>
        </p:nvSpPr>
        <p:spPr>
          <a:xfrm>
            <a:off x="2020824" y="3883476"/>
            <a:ext cx="9208008" cy="1754326"/>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ومن هذا نتوقع أن العناصر التي لها طاقة تأين عالية لها ألفة ألكترونية عالية أيضا</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ولذا نلاحظ أن </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مقدار الألفة الألكترونية يقل لعناصر الزمرة الواحدة مع زيادة العدد الذري ويزداد لعناصر الدورة الواحدة مع زيادة العدد الذري .</a:t>
            </a:r>
            <a:endPar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20</a:t>
            </a:fld>
            <a:endParaRPr lang="en-US"/>
          </a:p>
        </p:txBody>
      </p:sp>
    </p:spTree>
    <p:extLst>
      <p:ext uri="{BB962C8B-B14F-4D97-AF65-F5344CB8AC3E}">
        <p14:creationId xmlns:p14="http://schemas.microsoft.com/office/powerpoint/2010/main" val="436152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49334" y="592307"/>
            <a:ext cx="5501763" cy="523220"/>
          </a:xfrm>
          <a:prstGeom prst="rect">
            <a:avLst/>
          </a:prstGeom>
        </p:spPr>
        <p:txBody>
          <a:bodyPr wrap="none">
            <a:spAutoFit/>
          </a:bodyPr>
          <a:lstStyle/>
          <a:p>
            <a:pPr rtl="1"/>
            <a:r>
              <a:rPr lang="ar-IQ" sz="28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5</a:t>
            </a:r>
            <a:r>
              <a:rPr lang="ar-SA"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السالبية </a:t>
            </a:r>
            <a:r>
              <a:rPr lang="ar-SA"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الكهربائية </a:t>
            </a:r>
            <a:r>
              <a:rPr lang="en-US"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Electronegativity </a:t>
            </a:r>
          </a:p>
        </p:txBody>
      </p:sp>
      <p:sp>
        <p:nvSpPr>
          <p:cNvPr id="5" name="Rectangle 4"/>
          <p:cNvSpPr/>
          <p:nvPr/>
        </p:nvSpPr>
        <p:spPr>
          <a:xfrm>
            <a:off x="2209734" y="1115527"/>
            <a:ext cx="9041363" cy="3518912"/>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يمكن تعريف السالبية الكهربائية  حسب مفهوم بولنك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Pauling</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بأنها ( قوة ذرة في جز</a:t>
            </a:r>
            <a:r>
              <a:rPr lang="ar-IQ"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يئة</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على جذب الألكترونات نحوها) فمن خلال هذا المفهوم يمكن معرفة بأن السالبية الكهربائية هي خاصية تمتاز بها الذرة عندما تكون متحدة مع غيرها من الذرات وليس في حالتها المفردة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يمكن أعتماد طريقة مليكان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Mulikan</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لحساب السالبية الكهربائية لأي عنصر على فكرة بأن السالبية الكهربائية هي معدل طاقتين هما ( طاقة التأين وطاقة الألفة الألكترونية ) وكما مبين من العلاقة الآتية:</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960090952"/>
              </p:ext>
            </p:extLst>
          </p:nvPr>
        </p:nvGraphicFramePr>
        <p:xfrm>
          <a:off x="2318195" y="4540186"/>
          <a:ext cx="3308988" cy="489013"/>
        </p:xfrm>
        <a:graphic>
          <a:graphicData uri="http://schemas.openxmlformats.org/presentationml/2006/ole">
            <mc:AlternateContent xmlns:mc="http://schemas.openxmlformats.org/markup-compatibility/2006">
              <mc:Choice xmlns:v="urn:schemas-microsoft-com:vml" Requires="v">
                <p:oleObj spid="_x0000_s9237" name="CS ChemDraw Drawing" r:id="rId3" imgW="1941840" imgH="319320" progId="ChemDraw.Document.6.0">
                  <p:embed/>
                </p:oleObj>
              </mc:Choice>
              <mc:Fallback>
                <p:oleObj name="CS ChemDraw Drawing" r:id="rId3" imgW="1941840" imgH="31932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8195" y="4540186"/>
                        <a:ext cx="3308988" cy="489013"/>
                      </a:xfrm>
                      <a:prstGeom prst="rect">
                        <a:avLst/>
                      </a:prstGeom>
                      <a:noFill/>
                    </p:spPr>
                  </p:pic>
                </p:oleObj>
              </mc:Fallback>
            </mc:AlternateContent>
          </a:graphicData>
        </a:graphic>
      </p:graphicFrame>
      <p:sp>
        <p:nvSpPr>
          <p:cNvPr id="7" name="Rectangle 6"/>
          <p:cNvSpPr/>
          <p:nvPr/>
        </p:nvSpPr>
        <p:spPr>
          <a:xfrm>
            <a:off x="4995672" y="5157659"/>
            <a:ext cx="6096000" cy="1405513"/>
          </a:xfrm>
          <a:prstGeom prst="rect">
            <a:avLst/>
          </a:prstGeom>
        </p:spPr>
        <p:txBody>
          <a:bodyPr>
            <a:spAutoFit/>
          </a:bodyPr>
          <a:lstStyle/>
          <a:p>
            <a:pPr algn="just" rtl="1">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السالبية الكهربائية للذرة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p>
          <a:p>
            <a:pPr algn="just" rtl="1">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IP</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طاقة التأين للذرة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p>
          <a:p>
            <a:pPr algn="just" rtl="1">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الألفة الأكترونية للذرة</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21</a:t>
            </a:fld>
            <a:endParaRPr lang="en-US"/>
          </a:p>
        </p:txBody>
      </p:sp>
    </p:spTree>
    <p:extLst>
      <p:ext uri="{BB962C8B-B14F-4D97-AF65-F5344CB8AC3E}">
        <p14:creationId xmlns:p14="http://schemas.microsoft.com/office/powerpoint/2010/main" val="3269413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72384" y="821058"/>
            <a:ext cx="8165592" cy="1133965"/>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من جانب آخر أستخدم باولنك فكرة السالبية الكهربائية لتفسير طاقة الآصرة التساهمية بين ذرتين مختلفتين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من خلال المتوسط الحسابي للأواصر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 (B-B)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1499616" y="3206956"/>
            <a:ext cx="9738360" cy="3206327"/>
          </a:xfrm>
          <a:prstGeom prst="rect">
            <a:avLst/>
          </a:prstGeom>
        </p:spPr>
        <p:txBody>
          <a:bodyPr wrap="square">
            <a:spAutoFit/>
          </a:bodyPr>
          <a:lstStyle/>
          <a:p>
            <a:pPr algn="just" rtl="1">
              <a:lnSpc>
                <a:spcPct val="150000"/>
              </a:lnSpc>
              <a:spcAft>
                <a:spcPts val="800"/>
              </a:spcAft>
            </a:pP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 (A-B)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طاقة الآصرة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D(A-A)</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D(B-B)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طاقة الآصرتين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على التوالي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ΔAB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طاقة الروزونانس ( الرنين ) والتي يمكن حسابها من المعادلة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ΔAB= 23.06 ( X</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السالبية الكهربائية للذرتين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8" descr="E:\3 جامعة البصرة\1- المحاضرات\المرحلة الأولى\Pics\Capture.JPG"/>
          <p:cNvPicPr/>
          <p:nvPr/>
        </p:nvPicPr>
        <p:blipFill>
          <a:blip r:embed="rId2">
            <a:extLst>
              <a:ext uri="{28A0092B-C50C-407E-A947-70E740481C1C}">
                <a14:useLocalDpi xmlns:a14="http://schemas.microsoft.com/office/drawing/2010/main" val="0"/>
              </a:ext>
            </a:extLst>
          </a:blip>
          <a:srcRect/>
          <a:stretch>
            <a:fillRect/>
          </a:stretch>
        </p:blipFill>
        <p:spPr bwMode="auto">
          <a:xfrm>
            <a:off x="2599436" y="2332068"/>
            <a:ext cx="5218684" cy="667163"/>
          </a:xfrm>
          <a:prstGeom prst="rect">
            <a:avLst/>
          </a:prstGeom>
          <a:noFill/>
          <a:ln>
            <a:noFill/>
          </a:ln>
        </p:spPr>
      </p:pic>
      <p:sp>
        <p:nvSpPr>
          <p:cNvPr id="2" name="Slide Number Placeholder 1"/>
          <p:cNvSpPr>
            <a:spLocks noGrp="1"/>
          </p:cNvSpPr>
          <p:nvPr>
            <p:ph type="sldNum" sz="quarter" idx="12"/>
          </p:nvPr>
        </p:nvSpPr>
        <p:spPr/>
        <p:txBody>
          <a:bodyPr/>
          <a:lstStyle/>
          <a:p>
            <a:fld id="{AFD36F9D-640D-4B08-B979-DD0945C33C44}" type="slidenum">
              <a:rPr lang="en-US" smtClean="0"/>
              <a:t>22</a:t>
            </a:fld>
            <a:endParaRPr lang="en-US"/>
          </a:p>
        </p:txBody>
      </p:sp>
    </p:spTree>
    <p:extLst>
      <p:ext uri="{BB962C8B-B14F-4D97-AF65-F5344CB8AC3E}">
        <p14:creationId xmlns:p14="http://schemas.microsoft.com/office/powerpoint/2010/main" val="3816620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4800" b="1" dirty="0" smtClean="0">
                <a:latin typeface="Times New Roman" panose="02020603050405020304" pitchFamily="18" charset="0"/>
                <a:cs typeface="Times New Roman" panose="02020603050405020304" pitchFamily="18" charset="0"/>
              </a:rPr>
              <a:t>الأواصر الكيميائية</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rtl="1">
              <a:lnSpc>
                <a:spcPct val="150000"/>
              </a:lnSpc>
            </a:pPr>
            <a:r>
              <a:rPr lang="ar-SA" sz="2400" b="1" dirty="0">
                <a:latin typeface="Times New Roman" panose="02020603050405020304" pitchFamily="18" charset="0"/>
                <a:cs typeface="Times New Roman" panose="02020603050405020304" pitchFamily="18" charset="0"/>
              </a:rPr>
              <a:t>مقدمة</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1- لا تشارك الغازات النبيلة في التفاعلات الكيميائية ؛ لأن </a:t>
            </a:r>
            <a:r>
              <a:rPr lang="ar-SA" sz="2400" dirty="0" smtClean="0">
                <a:latin typeface="Times New Roman" panose="02020603050405020304" pitchFamily="18" charset="0"/>
                <a:cs typeface="Times New Roman" panose="02020603050405020304" pitchFamily="18" charset="0"/>
              </a:rPr>
              <a:t>مستو</a:t>
            </a:r>
            <a:r>
              <a:rPr lang="ar-IQ" sz="2400" dirty="0" smtClean="0">
                <a:latin typeface="Times New Roman" panose="02020603050405020304" pitchFamily="18" charset="0"/>
                <a:cs typeface="Times New Roman" panose="02020603050405020304" pitchFamily="18" charset="0"/>
              </a:rPr>
              <a:t>ى</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الطاقة الأخير لها مكتمل بالإلكترونات لذلك فذراتها مستقرة وجزيئاتها أحادية الذرة</a:t>
            </a:r>
            <a:r>
              <a:rPr lang="en-US" sz="2400" dirty="0">
                <a:latin typeface="Times New Roman" panose="02020603050405020304" pitchFamily="18" charset="0"/>
                <a:cs typeface="Times New Roman" panose="02020603050405020304" pitchFamily="18" charset="0"/>
              </a:rPr>
              <a:t> .</a:t>
            </a:r>
          </a:p>
          <a:p>
            <a:pPr algn="just" rtl="1">
              <a:lnSpc>
                <a:spcPct val="150000"/>
              </a:lnSpc>
            </a:pPr>
            <a:r>
              <a:rPr lang="ar-SA" sz="2400" dirty="0">
                <a:latin typeface="Times New Roman" panose="02020603050405020304" pitchFamily="18" charset="0"/>
                <a:cs typeface="Times New Roman" panose="02020603050405020304" pitchFamily="18" charset="0"/>
              </a:rPr>
              <a:t>2- جميع العناصر عدا الغازات النبيلة نشطة وتشارك في التفاعلات الكيميائية حتى يكتمل مستوي الطاقة الأخير بالإلكترونات ؛ لذلك فهي تكتسب أو تفقد أو تشارك مع غيرها من الذرات بعدد من الإلكترونات ؛ حتى يصبح تركيبها مشابهاً لتركيب أقرب غاز خامل</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23</a:t>
            </a:fld>
            <a:endParaRPr lang="en-US"/>
          </a:p>
        </p:txBody>
      </p:sp>
    </p:spTree>
    <p:extLst>
      <p:ext uri="{BB962C8B-B14F-4D97-AF65-F5344CB8AC3E}">
        <p14:creationId xmlns:p14="http://schemas.microsoft.com/office/powerpoint/2010/main" val="575048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56050"/>
          </a:xfrm>
        </p:spPr>
        <p:txBody>
          <a:bodyPr/>
          <a:lstStyle/>
          <a:p>
            <a:pPr algn="r" rtl="1"/>
            <a:r>
              <a:rPr lang="ar-SA" b="1" dirty="0">
                <a:latin typeface="Times New Roman" panose="02020603050405020304" pitchFamily="18" charset="0"/>
                <a:cs typeface="Times New Roman" panose="02020603050405020304" pitchFamily="18" charset="0"/>
              </a:rPr>
              <a:t>التفاعل الكيميائي</a:t>
            </a:r>
            <a:r>
              <a:rPr lang="en-US"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773936"/>
            <a:ext cx="8915400" cy="4631062"/>
          </a:xfrm>
        </p:spPr>
        <p:txBody>
          <a:bodyPr>
            <a:normAutofit/>
          </a:bodyPr>
          <a:lstStyle/>
          <a:p>
            <a:pPr algn="just" rtl="1">
              <a:lnSpc>
                <a:spcPct val="150000"/>
              </a:lnSpc>
            </a:pPr>
            <a:r>
              <a:rPr lang="ar-SA" sz="2400" b="1" dirty="0">
                <a:latin typeface="Times New Roman" panose="02020603050405020304" pitchFamily="18" charset="0"/>
                <a:cs typeface="Times New Roman" panose="02020603050405020304" pitchFamily="18" charset="0"/>
              </a:rPr>
              <a:t>"هو عبارة عن كسر أواصر في جزيئات المواد المتفاعلة وتكوين أواصر جديدة في جزيئات المواد الناتجة من التفاعل"</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نلاحظ أنه إذا لم يوجد كسر للأواصر لا يحدث تفاعل كيميائي مثلاً عند خلط برادة الحديد مع مسحوق الكبريت بأي نسبة وبدون تسخين ، فلا يحدث كسر للأواصر ؛ أي لا يتم تفاعل كيميائي بينما عند تسخين مقدارين محددين من برادة الحديد ومسحوق الكبريت يحدث كسر للأواصر, وتتكون أواصر جديدة بين الكبريت والحديد ؛ أي يحدث تفاعل كيميائي وينتج مركب جديد هو كبريتيد الحديد </a:t>
            </a:r>
            <a:r>
              <a:rPr lang="en-US" sz="2400" dirty="0">
                <a:latin typeface="Times New Roman" panose="02020603050405020304" pitchFamily="18" charset="0"/>
                <a:cs typeface="Times New Roman" panose="02020603050405020304" pitchFamily="18" charset="0"/>
              </a:rPr>
              <a:t>II</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24</a:t>
            </a:fld>
            <a:endParaRPr lang="en-US"/>
          </a:p>
        </p:txBody>
      </p:sp>
    </p:spTree>
    <p:extLst>
      <p:ext uri="{BB962C8B-B14F-4D97-AF65-F5344CB8AC3E}">
        <p14:creationId xmlns:p14="http://schemas.microsoft.com/office/powerpoint/2010/main" val="34764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7320" y="1280160"/>
            <a:ext cx="10178732" cy="5504688"/>
          </a:xfrm>
        </p:spPr>
        <p:txBody>
          <a:bodyPr>
            <a:noAutofit/>
          </a:bodyPr>
          <a:lstStyle/>
          <a:p>
            <a:pPr algn="r" rtl="1">
              <a:lnSpc>
                <a:spcPct val="150000"/>
              </a:lnSpc>
            </a:pPr>
            <a:r>
              <a:rPr lang="ar-SA" sz="2400" dirty="0">
                <a:latin typeface="Times New Roman" panose="02020603050405020304" pitchFamily="18" charset="0"/>
                <a:cs typeface="Times New Roman" panose="02020603050405020304" pitchFamily="18" charset="0"/>
              </a:rPr>
              <a:t>آصرة أيونية</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آصرة تساهمية</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آصرة تناسقية</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آصرة هيدروجينية</a:t>
            </a:r>
            <a:r>
              <a:rPr lang="en-US"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آصرة فلزية</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800" b="1" dirty="0">
                <a:latin typeface="Times New Roman" panose="02020603050405020304" pitchFamily="18" charset="0"/>
                <a:cs typeface="Times New Roman" panose="02020603050405020304" pitchFamily="18" charset="0"/>
              </a:rPr>
              <a:t>أ- الآصرة الأيونية</a:t>
            </a:r>
            <a:endParaRPr lang="en-US" sz="28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هي قوي جذب كهربائي الكتروستاتيكي قوي بين الكاتيونات (الفلز) والانيونات (اللافلز) وليس </a:t>
            </a:r>
            <a:r>
              <a:rPr lang="ar-SA" sz="2400" dirty="0">
                <a:latin typeface="Times New Roman" panose="02020603050405020304" pitchFamily="18" charset="0"/>
                <a:cs typeface="Times New Roman" panose="02020603050405020304" pitchFamily="18" charset="0"/>
              </a:rPr>
              <a:t>بها</a:t>
            </a:r>
            <a:r>
              <a:rPr lang="ar-IQ"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وجود </a:t>
            </a:r>
            <a:r>
              <a:rPr lang="ar-SA" sz="2400" dirty="0">
                <a:latin typeface="Times New Roman" panose="02020603050405020304" pitchFamily="18" charset="0"/>
                <a:cs typeface="Times New Roman" panose="02020603050405020304" pitchFamily="18" charset="0"/>
              </a:rPr>
              <a:t>مادي ولا اتجاه معين.</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أن تكوين أي مركب أيوني يتضمن تكوين نوعِ من الأواصر بين الذرات المتآصرة , هذا النوع من الأواصر يدعى بالآصرة الأيونية </a:t>
            </a:r>
            <a:r>
              <a:rPr lang="en-US" sz="2400" dirty="0">
                <a:latin typeface="Times New Roman" panose="02020603050405020304" pitchFamily="18" charset="0"/>
                <a:cs typeface="Times New Roman" panose="02020603050405020304" pitchFamily="18" charset="0"/>
              </a:rPr>
              <a:t>Ionic Bond</a:t>
            </a:r>
            <a:r>
              <a:rPr lang="ar-SA" sz="2400" dirty="0">
                <a:latin typeface="Times New Roman" panose="02020603050405020304" pitchFamily="18" charset="0"/>
                <a:cs typeface="Times New Roman" panose="02020603050405020304" pitchFamily="18" charset="0"/>
              </a:rPr>
              <a:t>  والتي تنشأ نتيجة إنتقال إلكترون من أحدى الذرتين والتي تمتلك جهد تأين واطئ (الأيون الموجب </a:t>
            </a:r>
            <a:r>
              <a:rPr lang="en-US" sz="2400" dirty="0">
                <a:latin typeface="Times New Roman" panose="02020603050405020304" pitchFamily="18" charset="0"/>
                <a:cs typeface="Times New Roman" panose="02020603050405020304" pitchFamily="18" charset="0"/>
              </a:rPr>
              <a:t>Cation</a:t>
            </a:r>
            <a:r>
              <a:rPr lang="ar-SA" sz="2400" dirty="0">
                <a:latin typeface="Times New Roman" panose="02020603050405020304" pitchFamily="18" charset="0"/>
                <a:cs typeface="Times New Roman" panose="02020603050405020304" pitchFamily="18" charset="0"/>
              </a:rPr>
              <a:t>) إلى الذرة الأخرى والتي تمتلك جهد تأين عالي وألفة إلكترونية عالية ( الأيون السالب </a:t>
            </a:r>
            <a:r>
              <a:rPr lang="en-US" sz="2400" dirty="0">
                <a:latin typeface="Times New Roman" panose="02020603050405020304" pitchFamily="18" charset="0"/>
                <a:cs typeface="Times New Roman" panose="02020603050405020304" pitchFamily="18" charset="0"/>
              </a:rPr>
              <a:t>Anion</a:t>
            </a:r>
            <a:r>
              <a:rPr lang="ar-SA"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592925" y="624110"/>
            <a:ext cx="8911687" cy="656050"/>
          </a:xfrm>
        </p:spPr>
        <p:txBody>
          <a:bodyPr/>
          <a:lstStyle/>
          <a:p>
            <a:pPr algn="r" rtl="1"/>
            <a:r>
              <a:rPr lang="ar-SA" b="1" dirty="0">
                <a:latin typeface="Times New Roman" panose="02020603050405020304" pitchFamily="18" charset="0"/>
                <a:cs typeface="Times New Roman" panose="02020603050405020304" pitchFamily="18" charset="0"/>
              </a:rPr>
              <a:t>أنواع الأواصر الكيميائية</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FD36F9D-640D-4B08-B979-DD0945C33C44}" type="slidenum">
              <a:rPr lang="en-US" smtClean="0"/>
              <a:t>25</a:t>
            </a:fld>
            <a:endParaRPr lang="en-US"/>
          </a:p>
        </p:txBody>
      </p:sp>
    </p:spTree>
    <p:extLst>
      <p:ext uri="{BB962C8B-B14F-4D97-AF65-F5344CB8AC3E}">
        <p14:creationId xmlns:p14="http://schemas.microsoft.com/office/powerpoint/2010/main" val="1355995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 y="2496312"/>
            <a:ext cx="11109960" cy="2871216"/>
          </a:xfrm>
          <a:prstGeom prst="rect">
            <a:avLst/>
          </a:prstGeom>
          <a:noFill/>
        </p:spPr>
      </p:pic>
      <p:sp>
        <p:nvSpPr>
          <p:cNvPr id="5" name="Rectangle 4"/>
          <p:cNvSpPr/>
          <p:nvPr/>
        </p:nvSpPr>
        <p:spPr>
          <a:xfrm>
            <a:off x="2404872" y="1047095"/>
            <a:ext cx="9098280" cy="646331"/>
          </a:xfrm>
          <a:prstGeom prst="rect">
            <a:avLst/>
          </a:prstGeom>
        </p:spPr>
        <p:txBody>
          <a:bodyPr wrap="square">
            <a:spAutoFit/>
          </a:bodyPr>
          <a:lstStyle/>
          <a:p>
            <a:pPr algn="r" rtl="1">
              <a:lnSpc>
                <a:spcPct val="150000"/>
              </a:lnSpc>
            </a:pPr>
            <a:r>
              <a:rPr lang="ar-SA" sz="2400" dirty="0">
                <a:latin typeface="Times New Roman" panose="02020603050405020304" pitchFamily="18" charset="0"/>
                <a:cs typeface="Times New Roman" panose="02020603050405020304" pitchFamily="18" charset="0"/>
              </a:rPr>
              <a:t>وكما موضح في الشكل الآتي لتكوين مركب كلوريد الصوديوم </a:t>
            </a:r>
            <a:r>
              <a:rPr lang="en-US" sz="2400" dirty="0" err="1">
                <a:latin typeface="Times New Roman" panose="02020603050405020304" pitchFamily="18" charset="0"/>
                <a:cs typeface="Times New Roman" panose="02020603050405020304" pitchFamily="18" charset="0"/>
              </a:rPr>
              <a:t>NaCl</a:t>
            </a:r>
            <a:r>
              <a:rPr lang="ar-SA" sz="2400" dirty="0">
                <a:latin typeface="Times New Roman" panose="02020603050405020304" pitchFamily="18" charset="0"/>
                <a:cs typeface="Times New Roman" panose="02020603050405020304" pitchFamily="18" charset="0"/>
              </a:rPr>
              <a:t> كمركبٍ </a:t>
            </a:r>
            <a:r>
              <a:rPr lang="ar-SA" sz="2400" dirty="0" smtClean="0">
                <a:latin typeface="Times New Roman" panose="02020603050405020304" pitchFamily="18" charset="0"/>
                <a:cs typeface="Times New Roman" panose="02020603050405020304" pitchFamily="18" charset="0"/>
              </a:rPr>
              <a:t>أيوني:</a:t>
            </a:r>
            <a:endParaRPr lang="en-US" sz="24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AFD36F9D-640D-4B08-B979-DD0945C33C44}" type="slidenum">
              <a:rPr lang="en-US" smtClean="0"/>
              <a:t>26</a:t>
            </a:fld>
            <a:endParaRPr lang="en-US"/>
          </a:p>
        </p:txBody>
      </p:sp>
    </p:spTree>
    <p:extLst>
      <p:ext uri="{BB962C8B-B14F-4D97-AF65-F5344CB8AC3E}">
        <p14:creationId xmlns:p14="http://schemas.microsoft.com/office/powerpoint/2010/main" val="408242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24110"/>
            <a:ext cx="8915400" cy="1280890"/>
          </a:xfrm>
        </p:spPr>
        <p:txBody>
          <a:bodyPr>
            <a:normAutofit/>
          </a:bodyPr>
          <a:lstStyle/>
          <a:p>
            <a:pPr algn="r" rtl="1"/>
            <a:r>
              <a:rPr lang="ar-SA" sz="3200" b="1" dirty="0">
                <a:latin typeface="Times New Roman" panose="02020603050405020304" pitchFamily="18" charset="0"/>
                <a:cs typeface="Times New Roman" panose="02020603050405020304" pitchFamily="18" charset="0"/>
              </a:rPr>
              <a:t>صفات المركبات الأيونية</a:t>
            </a:r>
            <a:r>
              <a:rPr lang="ar-SA" sz="3200" dirty="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The Characteristics of Ionic Compounds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lgn="just" rtl="1">
              <a:lnSpc>
                <a:spcPct val="150000"/>
              </a:lnSpc>
            </a:pPr>
            <a:r>
              <a:rPr lang="ar-SA" sz="2400" dirty="0">
                <a:latin typeface="Times New Roman" panose="02020603050405020304" pitchFamily="18" charset="0"/>
                <a:cs typeface="Times New Roman" panose="02020603050405020304" pitchFamily="18" charset="0"/>
              </a:rPr>
              <a:t>تمتلك المركبات الأيونية درجات إنصهار وغليان عاليتين نظراً لقوة الآصرة الأيونية والطاقة الكبيرة اللازمة لكسر مثل هذه الآصرة.</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المركبات الأيونية الصلبة لاتعد من المواد الموصلة للكهربائية لكون الأيونات الموجبة والسالبة مرتبطة مع بعضها داخل الشبكية البلورية ولكنها تصبح موصلة جيدة في حالة إذابتها في مذيبات تمتلك ثابت عزل عالي والتي تستطيع فصل الأيونات المختلفة الشحنة عن بعضها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27</a:t>
            </a:fld>
            <a:endParaRPr lang="en-US"/>
          </a:p>
        </p:txBody>
      </p:sp>
    </p:spTree>
    <p:extLst>
      <p:ext uri="{BB962C8B-B14F-4D97-AF65-F5344CB8AC3E}">
        <p14:creationId xmlns:p14="http://schemas.microsoft.com/office/powerpoint/2010/main" val="279489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2304" y="681335"/>
            <a:ext cx="8814816" cy="1200329"/>
          </a:xfrm>
          <a:prstGeom prst="rect">
            <a:avLst/>
          </a:prstGeom>
        </p:spPr>
        <p:txBody>
          <a:bodyPr wrap="square">
            <a:spAutoFit/>
          </a:bodyPr>
          <a:lstStyle/>
          <a:p>
            <a:pPr marR="0" lvl="0" algn="just" rtl="1">
              <a:lnSpc>
                <a:spcPct val="150000"/>
              </a:lnSpc>
              <a:spcBef>
                <a:spcPts val="0"/>
              </a:spcBef>
              <a:spcAft>
                <a:spcPts val="0"/>
              </a:spcAft>
              <a:tabLst>
                <a:tab pos="228600" algn="l"/>
              </a:tabLst>
            </a:pPr>
            <a:r>
              <a:rPr lang="ar-SA" sz="2400" dirty="0">
                <a:latin typeface="Times New Roman" panose="02020603050405020304" pitchFamily="18" charset="0"/>
                <a:ea typeface="Calibri" panose="020F0502020204030204" pitchFamily="34" charset="0"/>
                <a:cs typeface="Times New Roman" panose="02020603050405020304" pitchFamily="18" charset="0"/>
              </a:rPr>
              <a:t>وبالتالي تمنح هذه الأيونات قابلية الحركة نحو الأقطاب المعاكسة لها بالشحنة ي الدائرة الكهربائية وكما موضح في الشكل الآتي:</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descr="Fig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984" y="1984248"/>
            <a:ext cx="4096512" cy="4709160"/>
          </a:xfrm>
          <a:prstGeom prst="rect">
            <a:avLst/>
          </a:prstGeom>
          <a:noFill/>
        </p:spPr>
      </p:pic>
      <p:sp>
        <p:nvSpPr>
          <p:cNvPr id="6" name="Slide Number Placeholder 5"/>
          <p:cNvSpPr>
            <a:spLocks noGrp="1"/>
          </p:cNvSpPr>
          <p:nvPr>
            <p:ph type="sldNum" sz="quarter" idx="12"/>
          </p:nvPr>
        </p:nvSpPr>
        <p:spPr/>
        <p:txBody>
          <a:bodyPr/>
          <a:lstStyle/>
          <a:p>
            <a:fld id="{AFD36F9D-640D-4B08-B979-DD0945C33C44}" type="slidenum">
              <a:rPr lang="en-US" smtClean="0"/>
              <a:t>28</a:t>
            </a:fld>
            <a:endParaRPr lang="en-US"/>
          </a:p>
        </p:txBody>
      </p:sp>
    </p:spTree>
    <p:extLst>
      <p:ext uri="{BB962C8B-B14F-4D97-AF65-F5344CB8AC3E}">
        <p14:creationId xmlns:p14="http://schemas.microsoft.com/office/powerpoint/2010/main" val="3943565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547950"/>
            <a:ext cx="9784080" cy="6042680"/>
          </a:xfrm>
          <a:prstGeom prst="rect">
            <a:avLst/>
          </a:prstGeom>
        </p:spPr>
        <p:txBody>
          <a:bodyPr wrap="square">
            <a:spAutoFit/>
          </a:bodyPr>
          <a:lstStyle/>
          <a:p>
            <a:pPr algn="just" rtl="1">
              <a:lnSpc>
                <a:spcPct val="150000"/>
              </a:lnSpc>
              <a:spcAft>
                <a:spcPts val="800"/>
              </a:spcAft>
              <a:tabLst>
                <a:tab pos="638175" algn="l"/>
              </a:tabLst>
            </a:pPr>
            <a:r>
              <a:rPr lang="ar-SA" sz="2400" dirty="0">
                <a:latin typeface="Times New Roman" panose="02020603050405020304" pitchFamily="18" charset="0"/>
                <a:ea typeface="Calibri" panose="020F0502020204030204" pitchFamily="34" charset="0"/>
                <a:cs typeface="Times New Roman" panose="02020603050405020304" pitchFamily="18" charset="0"/>
              </a:rPr>
              <a:t>3) تمتاز المركبات الأيونية بكونها مركبات صلدة , إذ إن درجة الصلادة تعتمد على مقدار التداخلات الألكتروستاتيكية  بين الأيونات ذات الشحنات المختلفة  والتي تعتمد بدورها على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tabLst>
                <a:tab pos="638175" algn="l"/>
              </a:tabLst>
            </a:pPr>
            <a:r>
              <a:rPr lang="ar-SA" sz="2400" dirty="0">
                <a:latin typeface="Times New Roman" panose="02020603050405020304" pitchFamily="18" charset="0"/>
                <a:ea typeface="Calibri" panose="020F0502020204030204" pitchFamily="34" charset="0"/>
                <a:cs typeface="Times New Roman" panose="02020603050405020304" pitchFamily="18" charset="0"/>
              </a:rPr>
              <a:t>أ) نصف القطر الأيوني.</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tabLst>
                <a:tab pos="638175" algn="l"/>
              </a:tabLst>
            </a:pPr>
            <a:r>
              <a:rPr lang="ar-SA" sz="2400" dirty="0">
                <a:latin typeface="Times New Roman" panose="02020603050405020304" pitchFamily="18" charset="0"/>
                <a:ea typeface="Calibri" panose="020F0502020204030204" pitchFamily="34" charset="0"/>
                <a:cs typeface="Times New Roman" panose="02020603050405020304" pitchFamily="18" charset="0"/>
              </a:rPr>
              <a:t>ب) شحنة الأيونات.</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tabLst>
                <a:tab pos="638175" algn="l"/>
              </a:tabLst>
            </a:pPr>
            <a:r>
              <a:rPr lang="ar-SA" sz="2400" dirty="0">
                <a:latin typeface="Times New Roman" panose="02020603050405020304" pitchFamily="18" charset="0"/>
                <a:ea typeface="Calibri" panose="020F0502020204030204" pitchFamily="34" charset="0"/>
                <a:cs typeface="Times New Roman" panose="02020603050405020304" pitchFamily="18" charset="0"/>
              </a:rPr>
              <a:t>حيث تزداد التداخلات الأيونية مع نقصان المسافة بين الأيونات ذات الصيغ المتشابهة كما في مركبات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CaO</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SrO</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BaO</a:t>
            </a:r>
            <a:r>
              <a:rPr lang="ar-SA" sz="2400" dirty="0">
                <a:latin typeface="Times New Roman" panose="02020603050405020304" pitchFamily="18" charset="0"/>
                <a:ea typeface="Calibri" panose="020F0502020204030204" pitchFamily="34" charset="0"/>
                <a:cs typeface="Times New Roman" panose="02020603050405020304" pitchFamily="18" charset="0"/>
              </a:rPr>
              <a:t> , فعند إجرائنا لمقارنة بين تلك المركبات نجد بإن المسافة بين الأيونات تزداد بدءأً من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CaO</a:t>
            </a:r>
            <a:r>
              <a:rPr lang="ar-SA" sz="2400" dirty="0">
                <a:latin typeface="Times New Roman" panose="02020603050405020304" pitchFamily="18" charset="0"/>
                <a:ea typeface="Calibri" panose="020F0502020204030204" pitchFamily="34" charset="0"/>
                <a:cs typeface="Times New Roman" panose="02020603050405020304" pitchFamily="18" charset="0"/>
              </a:rPr>
              <a:t> وإنتهاءاً ب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BaO</a:t>
            </a:r>
            <a:r>
              <a:rPr lang="ar-SA" sz="2400" dirty="0">
                <a:latin typeface="Times New Roman" panose="02020603050405020304" pitchFamily="18" charset="0"/>
                <a:ea typeface="Calibri" panose="020F0502020204030204" pitchFamily="34" charset="0"/>
                <a:cs typeface="Times New Roman" panose="02020603050405020304" pitchFamily="18" charset="0"/>
              </a:rPr>
              <a:t> بأعتبارها أيونات موجبة لزمرةٍ واحدة و بالتالي التداخلات الألكتروستاتيكية سوف تقل ضمن هذا التدرج</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ar-IQ" sz="24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tabLst>
                <a:tab pos="638175" algn="l"/>
              </a:tabLst>
            </a:pPr>
            <a:r>
              <a:rPr lang="ar-SA" sz="2400" dirty="0">
                <a:latin typeface="Times New Roman" panose="02020603050405020304" pitchFamily="18" charset="0"/>
                <a:ea typeface="Calibri" panose="020F0502020204030204" pitchFamily="34" charset="0"/>
                <a:cs typeface="Times New Roman" panose="02020603050405020304" pitchFamily="18" charset="0"/>
              </a:rPr>
              <a:t>من جانبٍ آخر نجد إن الصلادة تزداد مع زيادة مقدار الشحنة على الأيونات الموجودة في البلورة عندما تكون المسافة بين الأيونات المختلفة الشحنة ثابتة</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FD36F9D-640D-4B08-B979-DD0945C33C44}" type="slidenum">
              <a:rPr lang="en-US" smtClean="0"/>
              <a:t>29</a:t>
            </a:fld>
            <a:endParaRPr lang="en-US"/>
          </a:p>
        </p:txBody>
      </p:sp>
    </p:spTree>
    <p:extLst>
      <p:ext uri="{BB962C8B-B14F-4D97-AF65-F5344CB8AC3E}">
        <p14:creationId xmlns:p14="http://schemas.microsoft.com/office/powerpoint/2010/main" val="140530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7360" y="624110"/>
            <a:ext cx="9767253" cy="1280890"/>
          </a:xfrm>
        </p:spPr>
        <p:txBody>
          <a:bodyPr>
            <a:normAutofit/>
          </a:bodyPr>
          <a:lstStyle/>
          <a:p>
            <a:pPr algn="r" rtl="1"/>
            <a:r>
              <a:rPr lang="ar-SA" sz="3200" b="1" dirty="0">
                <a:latin typeface="Times New Roman" panose="02020603050405020304" pitchFamily="18" charset="0"/>
                <a:cs typeface="Times New Roman" panose="02020603050405020304" pitchFamily="18" charset="0"/>
              </a:rPr>
              <a:t>التصنيف الدوري للعناصر</a:t>
            </a:r>
            <a:r>
              <a:rPr lang="ar-SA" sz="3200" dirty="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Periodic Classification of Elements</a:t>
            </a:r>
            <a:r>
              <a:rPr lang="en-US" sz="3200"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2589212" y="1435608"/>
            <a:ext cx="8915400" cy="4475614"/>
          </a:xfrm>
        </p:spPr>
        <p:txBody>
          <a:bodyPr>
            <a:normAutofit/>
          </a:bodyPr>
          <a:lstStyle/>
          <a:p>
            <a:pPr marL="0" indent="0" algn="just" rtl="1">
              <a:lnSpc>
                <a:spcPct val="150000"/>
              </a:lnSpc>
              <a:buNone/>
            </a:pPr>
            <a:r>
              <a:rPr lang="ar-SA" sz="2400" dirty="0">
                <a:latin typeface="Times New Roman" panose="02020603050405020304" pitchFamily="18" charset="0"/>
                <a:cs typeface="Times New Roman" panose="02020603050405020304" pitchFamily="18" charset="0"/>
              </a:rPr>
              <a:t>يحتوي الجدول الدوري على (7) دورات أفقية و(8) مجاميع عمودية وتبعاَ لنوع الغلاف الثانوي الأخير تم تقسيمها إلى الأصناف التالية :</a:t>
            </a:r>
            <a:endParaRPr lang="en-US" sz="2400" dirty="0">
              <a:latin typeface="Times New Roman" panose="02020603050405020304" pitchFamily="18" charset="0"/>
              <a:cs typeface="Times New Roman" panose="02020603050405020304" pitchFamily="18" charset="0"/>
            </a:endParaRPr>
          </a:p>
          <a:p>
            <a:pPr marL="457200" lvl="0" indent="-457200" algn="just" rtl="1">
              <a:lnSpc>
                <a:spcPct val="150000"/>
              </a:lnSpc>
              <a:buFont typeface="+mj-lt"/>
              <a:buAutoNum type="arabicPeriod"/>
            </a:pPr>
            <a:r>
              <a:rPr lang="ar-SA" sz="2400" b="1" dirty="0">
                <a:solidFill>
                  <a:srgbClr val="C00000"/>
                </a:solidFill>
                <a:latin typeface="Times New Roman" panose="02020603050405020304" pitchFamily="18" charset="0"/>
                <a:cs typeface="Times New Roman" panose="02020603050405020304" pitchFamily="18" charset="0"/>
              </a:rPr>
              <a:t>العناصر </a:t>
            </a:r>
            <a:r>
              <a:rPr lang="ar-SA" sz="2400" b="1" dirty="0" smtClean="0">
                <a:solidFill>
                  <a:srgbClr val="C00000"/>
                </a:solidFill>
                <a:latin typeface="Times New Roman" panose="02020603050405020304" pitchFamily="18" charset="0"/>
                <a:cs typeface="Times New Roman" panose="02020603050405020304" pitchFamily="18" charset="0"/>
              </a:rPr>
              <a:t>الممثلة</a:t>
            </a:r>
            <a:r>
              <a:rPr lang="ar-IQ" sz="2400" b="1" dirty="0" smtClean="0">
                <a:solidFill>
                  <a:srgbClr val="C0000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Representaive</a:t>
            </a:r>
            <a:r>
              <a:rPr lang="en-US" sz="2400" b="1" dirty="0" smtClean="0">
                <a:solidFill>
                  <a:srgbClr val="C00000"/>
                </a:solidFill>
                <a:latin typeface="Times New Roman" panose="02020603050405020304" pitchFamily="18" charset="0"/>
                <a:cs typeface="Times New Roman" panose="02020603050405020304" pitchFamily="18" charset="0"/>
              </a:rPr>
              <a:t> Elements   </a:t>
            </a:r>
            <a:r>
              <a:rPr lang="ar-SA" sz="2400" b="1" dirty="0" smtClean="0">
                <a:solidFill>
                  <a:srgbClr val="C00000"/>
                </a:solidFill>
                <a:latin typeface="Times New Roman" panose="02020603050405020304" pitchFamily="18" charset="0"/>
                <a:cs typeface="Times New Roman" panose="02020603050405020304" pitchFamily="18" charset="0"/>
              </a:rPr>
              <a:t>:</a:t>
            </a:r>
            <a:endParaRPr lang="en-US" sz="2400" b="1" dirty="0">
              <a:solidFill>
                <a:srgbClr val="C00000"/>
              </a:solidFill>
              <a:latin typeface="Times New Roman" panose="02020603050405020304" pitchFamily="18" charset="0"/>
              <a:cs typeface="Times New Roman" panose="02020603050405020304" pitchFamily="18" charset="0"/>
            </a:endParaRPr>
          </a:p>
          <a:p>
            <a:pPr marL="0" indent="0" algn="just" rtl="1">
              <a:lnSpc>
                <a:spcPct val="150000"/>
              </a:lnSpc>
              <a:buNone/>
            </a:pPr>
            <a:r>
              <a:rPr lang="ar-SA" sz="2400" dirty="0">
                <a:latin typeface="Times New Roman" panose="02020603050405020304" pitchFamily="18" charset="0"/>
                <a:cs typeface="Times New Roman" panose="02020603050405020304" pitchFamily="18" charset="0"/>
              </a:rPr>
              <a:t>هذه العناصر تمتلك أغلفة ثانوية غير مشبعة بالألكترونات من نوع </a:t>
            </a:r>
            <a:r>
              <a:rPr lang="en-US" sz="2400" dirty="0" smtClean="0">
                <a:latin typeface="Times New Roman" panose="02020603050405020304" pitchFamily="18" charset="0"/>
                <a:cs typeface="Times New Roman" panose="02020603050405020304" pitchFamily="18" charset="0"/>
              </a:rPr>
              <a:t>s</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 </a:t>
            </a:r>
            <a:r>
              <a:rPr lang="en-US" sz="2400" dirty="0" smtClean="0">
                <a:latin typeface="Times New Roman" panose="02020603050405020304" pitchFamily="18" charset="0"/>
                <a:cs typeface="Times New Roman" panose="02020603050405020304" pitchFamily="18" charset="0"/>
              </a:rPr>
              <a:t>p</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وتمثلها الزمر </a:t>
            </a:r>
            <a:r>
              <a:rPr lang="en-US" sz="2400" dirty="0">
                <a:latin typeface="Times New Roman" panose="02020603050405020304" pitchFamily="18" charset="0"/>
                <a:cs typeface="Times New Roman" panose="02020603050405020304" pitchFamily="18" charset="0"/>
              </a:rPr>
              <a:t>(IA,IIA) </a:t>
            </a:r>
            <a:r>
              <a:rPr lang="ar-SA" sz="2400" dirty="0">
                <a:latin typeface="Times New Roman" panose="02020603050405020304" pitchFamily="18" charset="0"/>
                <a:cs typeface="Times New Roman" panose="02020603050405020304" pitchFamily="18" charset="0"/>
              </a:rPr>
              <a:t> والتي يكون فيها الغلاف </a:t>
            </a:r>
            <a:r>
              <a:rPr lang="en-US" sz="2400" dirty="0" smtClean="0">
                <a:latin typeface="Times New Roman" panose="02020603050405020304" pitchFamily="18" charset="0"/>
                <a:cs typeface="Times New Roman" panose="02020603050405020304" pitchFamily="18" charset="0"/>
              </a:rPr>
              <a:t>s</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غير ممتلئ بالألكترونات وتتصرف هذه العناصر كفلزات في حين يكون الغلاف الثانوي من نوع </a:t>
            </a:r>
            <a:r>
              <a:rPr lang="en-US" sz="2400" dirty="0" smtClean="0">
                <a:latin typeface="Times New Roman" panose="02020603050405020304" pitchFamily="18" charset="0"/>
                <a:cs typeface="Times New Roman" panose="02020603050405020304" pitchFamily="18" charset="0"/>
              </a:rPr>
              <a:t>p</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غير ممتلئ بالألكترونات لعناصر الزمر </a:t>
            </a:r>
            <a:r>
              <a:rPr lang="en-US" sz="2400" dirty="0">
                <a:latin typeface="Times New Roman" panose="02020603050405020304" pitchFamily="18" charset="0"/>
                <a:cs typeface="Times New Roman" panose="02020603050405020304" pitchFamily="18" charset="0"/>
              </a:rPr>
              <a:t>(IIIA-VIIA)</a:t>
            </a:r>
            <a:r>
              <a:rPr lang="ar-SA" sz="2400" dirty="0">
                <a:latin typeface="Times New Roman" panose="02020603050405020304" pitchFamily="18" charset="0"/>
                <a:cs typeface="Times New Roman" panose="02020603050405020304" pitchFamily="18" charset="0"/>
              </a:rPr>
              <a:t> والتي يتصرف قسم منها </a:t>
            </a:r>
            <a:r>
              <a:rPr lang="ar-SA" sz="2400" dirty="0" smtClean="0">
                <a:latin typeface="Times New Roman" panose="02020603050405020304" pitchFamily="18" charset="0"/>
                <a:cs typeface="Times New Roman" panose="02020603050405020304" pitchFamily="18" charset="0"/>
              </a:rPr>
              <a:t>كلا</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فلزات </a:t>
            </a:r>
            <a:r>
              <a:rPr lang="ar-SA" sz="2400" dirty="0">
                <a:latin typeface="Times New Roman" panose="02020603050405020304" pitchFamily="18" charset="0"/>
                <a:cs typeface="Times New Roman" panose="02020603050405020304" pitchFamily="18" charset="0"/>
              </a:rPr>
              <a:t>والقسم الآخر كأشباه فلزات.</a:t>
            </a:r>
            <a:endParaRPr lang="en-US" sz="2400" dirty="0">
              <a:latin typeface="Times New Roman" panose="02020603050405020304" pitchFamily="18" charset="0"/>
              <a:cs typeface="Times New Roman" panose="02020603050405020304" pitchFamily="18" charset="0"/>
            </a:endParaRPr>
          </a:p>
          <a:p>
            <a:pPr algn="just" rtl="1">
              <a:lnSpc>
                <a:spcPct val="150000"/>
              </a:lnSpc>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3</a:t>
            </a:fld>
            <a:endParaRPr lang="en-US"/>
          </a:p>
        </p:txBody>
      </p:sp>
    </p:spTree>
    <p:extLst>
      <p:ext uri="{BB962C8B-B14F-4D97-AF65-F5344CB8AC3E}">
        <p14:creationId xmlns:p14="http://schemas.microsoft.com/office/powerpoint/2010/main" val="121672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3160" y="878485"/>
            <a:ext cx="8970264" cy="1754326"/>
          </a:xfrm>
          <a:prstGeom prst="rect">
            <a:avLst/>
          </a:prstGeom>
        </p:spPr>
        <p:txBody>
          <a:bodyPr wrap="square">
            <a:spAutoFit/>
          </a:bodyPr>
          <a:lstStyle/>
          <a:p>
            <a:pPr algn="just" rtl="1">
              <a:lnSpc>
                <a:spcPct val="150000"/>
              </a:lnSpc>
              <a:spcAft>
                <a:spcPts val="800"/>
              </a:spcAft>
              <a:tabLst>
                <a:tab pos="638175" algn="l"/>
              </a:tabLst>
            </a:pPr>
            <a:r>
              <a:rPr lang="ar-SA" sz="2400" dirty="0">
                <a:latin typeface="Times New Roman" panose="02020603050405020304" pitchFamily="18" charset="0"/>
                <a:ea typeface="Calibri" panose="020F0502020204030204" pitchFamily="34" charset="0"/>
                <a:cs typeface="Times New Roman" panose="02020603050405020304" pitchFamily="18" charset="0"/>
              </a:rPr>
              <a:t>4) المركبات الأيونية  هي مركبات هشة  , يعود السبب في ذلك إلى أن أي قوة خارجية قوية كأستعمال المطرقة مثلا يؤدي إلى حركة طبقات الأيونات وحدوث تجاور نسبي بين الأيونات المتشابهة الشحنة مما يؤدي إلى تنافرها, وكما مبين في الشكل الآتي:</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descr="Fig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5768" y="2871216"/>
            <a:ext cx="8549640" cy="3867912"/>
          </a:xfrm>
          <a:prstGeom prst="rect">
            <a:avLst/>
          </a:prstGeom>
          <a:noFill/>
        </p:spPr>
      </p:pic>
      <p:sp>
        <p:nvSpPr>
          <p:cNvPr id="6" name="Slide Number Placeholder 5"/>
          <p:cNvSpPr>
            <a:spLocks noGrp="1"/>
          </p:cNvSpPr>
          <p:nvPr>
            <p:ph type="sldNum" sz="quarter" idx="12"/>
          </p:nvPr>
        </p:nvSpPr>
        <p:spPr/>
        <p:txBody>
          <a:bodyPr/>
          <a:lstStyle/>
          <a:p>
            <a:fld id="{AFD36F9D-640D-4B08-B979-DD0945C33C44}" type="slidenum">
              <a:rPr lang="en-US" smtClean="0"/>
              <a:t>30</a:t>
            </a:fld>
            <a:endParaRPr lang="en-US"/>
          </a:p>
        </p:txBody>
      </p:sp>
    </p:spTree>
    <p:extLst>
      <p:ext uri="{BB962C8B-B14F-4D97-AF65-F5344CB8AC3E}">
        <p14:creationId xmlns:p14="http://schemas.microsoft.com/office/powerpoint/2010/main" val="3438878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6856" y="1380744"/>
            <a:ext cx="9227756" cy="4530478"/>
          </a:xfrm>
        </p:spPr>
        <p:txBody>
          <a:bodyPr>
            <a:normAutofit/>
          </a:bodyPr>
          <a:lstStyle/>
          <a:p>
            <a:pPr algn="just" rtl="1">
              <a:lnSpc>
                <a:spcPct val="150000"/>
              </a:lnSpc>
            </a:pPr>
            <a:r>
              <a:rPr lang="ar-SA" sz="2800" b="1" dirty="0">
                <a:latin typeface="Times New Roman" panose="02020603050405020304" pitchFamily="18" charset="0"/>
                <a:cs typeface="Times New Roman" panose="02020603050405020304" pitchFamily="18" charset="0"/>
              </a:rPr>
              <a:t>ب- الآصرة التساهمية</a:t>
            </a:r>
            <a:endParaRPr lang="en-US" sz="28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هي آصرة تحدث بين لافلزين (عنصرين الفرق في السالبية الكهربائية بينهما أقل من 7.1 ) وفيها تشارك كل ذرة بإلكترون مفرد في الأصرة.</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تطور نموذج  نظرية التشارك بالألكترونات بين الذرات المتآصرة على يد بعض العلماء مثل لانكمور ولويس  تلاها العديد من المحاولات الأخرى على يد العالمين هيتلر ولندن والتي تقوم على أساس المعالجة الكمية لجزيئة الهيدروجين بعد عام من تداول معادلة شرودنكر التي كانت الأساس لوصف الخصائص الذرية في العام 1927</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31</a:t>
            </a:fld>
            <a:endParaRPr lang="en-US"/>
          </a:p>
        </p:txBody>
      </p:sp>
    </p:spTree>
    <p:extLst>
      <p:ext uri="{BB962C8B-B14F-4D97-AF65-F5344CB8AC3E}">
        <p14:creationId xmlns:p14="http://schemas.microsoft.com/office/powerpoint/2010/main" val="1030089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0320" y="775338"/>
            <a:ext cx="8750808" cy="1200329"/>
          </a:xfrm>
          <a:prstGeom prst="rect">
            <a:avLst/>
          </a:prstGeom>
        </p:spPr>
        <p:txBody>
          <a:bodyPr wrap="square">
            <a:spAutoFit/>
          </a:bodyPr>
          <a:lstStyle/>
          <a:p>
            <a:pPr algn="just" rtl="1">
              <a:lnSpc>
                <a:spcPct val="150000"/>
              </a:lnSpc>
              <a:spcAft>
                <a:spcPts val="800"/>
              </a:spcAft>
            </a:pPr>
            <a:r>
              <a:rPr lang="ar-SA" sz="2400" dirty="0">
                <a:latin typeface="Times New Roman" panose="02020603050405020304" pitchFamily="18" charset="0"/>
                <a:ea typeface="Calibri" panose="020F0502020204030204" pitchFamily="34" charset="0"/>
                <a:cs typeface="Times New Roman" panose="02020603050405020304" pitchFamily="18" charset="0"/>
              </a:rPr>
              <a:t>فالآصرة التساهمية هي قوة تنشأ من زو ج من الألكترونات تربط بين ذرتين نتيجة لمساهمة كل ذرة بالكترون وكما موضح في الصيغة العامة الآتية لتكوين جزيئة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الهيدروجين:</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descr="http://t0.gstatic.com/images?q=tbn:ANd9GcSNN5on3VrupX0meziyVYyJQEndj0LckjNO30U-7IpFeQil8_4KWg"/>
          <p:cNvPicPr/>
          <p:nvPr/>
        </p:nvPicPr>
        <p:blipFill>
          <a:blip r:embed="rId2">
            <a:extLst>
              <a:ext uri="{28A0092B-C50C-407E-A947-70E740481C1C}">
                <a14:useLocalDpi xmlns:a14="http://schemas.microsoft.com/office/drawing/2010/main" val="0"/>
              </a:ext>
            </a:extLst>
          </a:blip>
          <a:srcRect/>
          <a:stretch>
            <a:fillRect/>
          </a:stretch>
        </p:blipFill>
        <p:spPr bwMode="auto">
          <a:xfrm>
            <a:off x="1691640" y="2295144"/>
            <a:ext cx="10277856" cy="4087368"/>
          </a:xfrm>
          <a:prstGeom prst="rect">
            <a:avLst/>
          </a:prstGeom>
          <a:noFill/>
          <a:ln>
            <a:noFill/>
          </a:ln>
        </p:spPr>
      </p:pic>
      <p:sp>
        <p:nvSpPr>
          <p:cNvPr id="6" name="Slide Number Placeholder 5"/>
          <p:cNvSpPr>
            <a:spLocks noGrp="1"/>
          </p:cNvSpPr>
          <p:nvPr>
            <p:ph type="sldNum" sz="quarter" idx="12"/>
          </p:nvPr>
        </p:nvSpPr>
        <p:spPr/>
        <p:txBody>
          <a:bodyPr/>
          <a:lstStyle/>
          <a:p>
            <a:fld id="{AFD36F9D-640D-4B08-B979-DD0945C33C44}" type="slidenum">
              <a:rPr lang="en-US" smtClean="0"/>
              <a:t>32</a:t>
            </a:fld>
            <a:endParaRPr lang="en-US"/>
          </a:p>
        </p:txBody>
      </p:sp>
    </p:spTree>
    <p:extLst>
      <p:ext uri="{BB962C8B-B14F-4D97-AF65-F5344CB8AC3E}">
        <p14:creationId xmlns:p14="http://schemas.microsoft.com/office/powerpoint/2010/main" val="3772022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3352" y="438912"/>
            <a:ext cx="10168128" cy="3093154"/>
          </a:xfrm>
          <a:prstGeom prst="rect">
            <a:avLst/>
          </a:prstGeom>
        </p:spPr>
        <p:txBody>
          <a:bodyPr wrap="square">
            <a:spAutoFit/>
          </a:bodyPr>
          <a:lstStyle/>
          <a:p>
            <a:pPr indent="-635" algn="just" rtl="1">
              <a:lnSpc>
                <a:spcPct val="150000"/>
              </a:lnSpc>
              <a:spcAft>
                <a:spcPts val="800"/>
              </a:spcAft>
            </a:pPr>
            <a:r>
              <a:rPr lang="ar-SA" sz="2400" dirty="0">
                <a:latin typeface="Times New Roman" panose="02020603050405020304" pitchFamily="18" charset="0"/>
                <a:ea typeface="Calibri" panose="020F0502020204030204" pitchFamily="34" charset="0"/>
                <a:cs typeface="Times New Roman" panose="02020603050405020304" pitchFamily="18" charset="0"/>
              </a:rPr>
              <a:t>فالرابطة التساهمية يمكن أن تكون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1000"/>
              </a:spcAft>
              <a:buFont typeface="+mj-lt"/>
              <a:buAutoNum type="arabicParenR"/>
            </a:pPr>
            <a:r>
              <a:rPr lang="ar-IQ" sz="2400" dirty="0" smtClean="0">
                <a:latin typeface="Times New Roman" panose="02020603050405020304" pitchFamily="18" charset="0"/>
                <a:ea typeface="Calibri" panose="020F0502020204030204" pitchFamily="34" charset="0"/>
                <a:cs typeface="Times New Roman" panose="02020603050405020304" pitchFamily="18" charset="0"/>
              </a:rPr>
              <a:t>آصرة</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تساهمية غير قطبية </a:t>
            </a:r>
            <a:r>
              <a:rPr lang="en-US" sz="2400" dirty="0">
                <a:latin typeface="Times New Roman" panose="02020603050405020304" pitchFamily="18" charset="0"/>
                <a:ea typeface="Calibri" panose="020F0502020204030204" pitchFamily="34" charset="0"/>
                <a:cs typeface="Times New Roman" panose="02020603050405020304" pitchFamily="18" charset="0"/>
              </a:rPr>
              <a:t>Non –Polar Covalent Bond</a:t>
            </a:r>
          </a:p>
          <a:p>
            <a:pPr marL="227965" marR="0" algn="just" rtl="1">
              <a:lnSpc>
                <a:spcPct val="150000"/>
              </a:lnSpc>
              <a:spcBef>
                <a:spcPts val="0"/>
              </a:spcBef>
              <a:spcAft>
                <a:spcPts val="800"/>
              </a:spcAft>
            </a:pPr>
            <a:r>
              <a:rPr lang="ar-SA" sz="2400" dirty="0">
                <a:latin typeface="Times New Roman" panose="02020603050405020304" pitchFamily="18" charset="0"/>
                <a:ea typeface="Calibri" panose="020F0502020204030204" pitchFamily="34" charset="0"/>
                <a:cs typeface="Times New Roman" panose="02020603050405020304" pitchFamily="18" charset="0"/>
              </a:rPr>
              <a:t>أذ تنشأ هذه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ال</a:t>
            </a:r>
            <a:r>
              <a:rPr lang="ar-IQ" sz="2400" dirty="0" smtClean="0">
                <a:latin typeface="Times New Roman" panose="02020603050405020304" pitchFamily="18" charset="0"/>
                <a:ea typeface="Calibri" panose="020F0502020204030204" pitchFamily="34" charset="0"/>
                <a:cs typeface="Times New Roman" panose="02020603050405020304" pitchFamily="18" charset="0"/>
              </a:rPr>
              <a:t>آصرة</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بين ذرتين متساويتين أو متقاربتين في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السالبي</a:t>
            </a:r>
            <a:r>
              <a:rPr lang="ar-IQ" sz="2400" dirty="0">
                <a:latin typeface="Times New Roman" panose="02020603050405020304" pitchFamily="18" charset="0"/>
                <a:ea typeface="Calibri" panose="020F0502020204030204" pitchFamily="34" charset="0"/>
                <a:cs typeface="Times New Roman" panose="02020603050405020304" pitchFamily="18" charset="0"/>
              </a:rPr>
              <a:t>ة</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الكهربائية ويكون الزوج الألكتروني الرابط في منتصف المسافة بين الذرتين كما في </a:t>
            </a:r>
            <a:r>
              <a:rPr lang="en-US" sz="2400" dirty="0">
                <a:latin typeface="Times New Roman" panose="02020603050405020304" pitchFamily="18" charset="0"/>
                <a:ea typeface="Calibri" panose="020F0502020204030204" pitchFamily="34" charset="0"/>
                <a:cs typeface="Times New Roman" panose="02020603050405020304" pitchFamily="18" charset="0"/>
              </a:rPr>
              <a:t>Cl</a:t>
            </a:r>
            <a:r>
              <a:rPr lang="en-US"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2400" dirty="0">
                <a:latin typeface="Times New Roman" panose="02020603050405020304" pitchFamily="18" charset="0"/>
                <a:ea typeface="Calibri" panose="020F0502020204030204" pitchFamily="34" charset="0"/>
                <a:cs typeface="Times New Roman" panose="02020603050405020304" pitchFamily="18" charset="0"/>
              </a:rPr>
              <a:t>, N</a:t>
            </a:r>
            <a:r>
              <a:rPr lang="en-US"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2400" dirty="0">
                <a:latin typeface="Times New Roman" panose="02020603050405020304" pitchFamily="18" charset="0"/>
                <a:ea typeface="Calibri" panose="020F0502020204030204" pitchFamily="34" charset="0"/>
                <a:cs typeface="Times New Roman" panose="02020603050405020304" pitchFamily="18" charset="0"/>
              </a:rPr>
              <a:t>, O</a:t>
            </a:r>
            <a:r>
              <a:rPr lang="en-US"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  وكذلك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ال</a:t>
            </a:r>
            <a:r>
              <a:rPr lang="ar-IQ" sz="2400" dirty="0" smtClean="0">
                <a:latin typeface="Times New Roman" panose="02020603050405020304" pitchFamily="18" charset="0"/>
                <a:ea typeface="Calibri" panose="020F0502020204030204" pitchFamily="34" charset="0"/>
                <a:cs typeface="Times New Roman" panose="02020603050405020304" pitchFamily="18" charset="0"/>
              </a:rPr>
              <a:t>آصرة</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التي تربط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مثلا</a:t>
            </a:r>
            <a:r>
              <a:rPr lang="ar-IQ" sz="2400" dirty="0" smtClean="0">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بين ذرتي الكاربون والهيدروجين في جزيئة الميثان </a:t>
            </a:r>
            <a:r>
              <a:rPr lang="en-US" sz="2400" dirty="0">
                <a:latin typeface="Times New Roman" panose="02020603050405020304" pitchFamily="18" charset="0"/>
                <a:ea typeface="Calibri" panose="020F0502020204030204" pitchFamily="34" charset="0"/>
                <a:cs typeface="Times New Roman" panose="02020603050405020304" pitchFamily="18" charset="0"/>
              </a:rPr>
              <a:t>CH</a:t>
            </a:r>
            <a:r>
              <a:rPr lang="en-US" sz="2400" baseline="-25000" dirty="0">
                <a:latin typeface="Times New Roman" panose="02020603050405020304" pitchFamily="18" charset="0"/>
                <a:ea typeface="Calibri" panose="020F0502020204030204" pitchFamily="34" charset="0"/>
                <a:cs typeface="Times New Roman" panose="02020603050405020304" pitchFamily="18" charset="0"/>
              </a:rPr>
              <a:t>4</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 وكما مبين أدناه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descr="http://t1.gstatic.com/images?q=tbn:ANd9GcSCNlq8CviOFpS53F8sI2Ta2PcHTbMEXghvhbM6OhLemmMcxeMUfA"/>
          <p:cNvPicPr/>
          <p:nvPr/>
        </p:nvPicPr>
        <p:blipFill>
          <a:blip r:embed="rId2">
            <a:extLst>
              <a:ext uri="{28A0092B-C50C-407E-A947-70E740481C1C}">
                <a14:useLocalDpi xmlns:a14="http://schemas.microsoft.com/office/drawing/2010/main" val="0"/>
              </a:ext>
            </a:extLst>
          </a:blip>
          <a:srcRect/>
          <a:stretch>
            <a:fillRect/>
          </a:stretch>
        </p:blipFill>
        <p:spPr bwMode="auto">
          <a:xfrm>
            <a:off x="3602737" y="3532066"/>
            <a:ext cx="3995928" cy="3325934"/>
          </a:xfrm>
          <a:prstGeom prst="rect">
            <a:avLst/>
          </a:prstGeom>
          <a:noFill/>
          <a:ln>
            <a:noFill/>
          </a:ln>
        </p:spPr>
      </p:pic>
      <p:sp>
        <p:nvSpPr>
          <p:cNvPr id="6" name="Slide Number Placeholder 5"/>
          <p:cNvSpPr>
            <a:spLocks noGrp="1"/>
          </p:cNvSpPr>
          <p:nvPr>
            <p:ph type="sldNum" sz="quarter" idx="12"/>
          </p:nvPr>
        </p:nvSpPr>
        <p:spPr/>
        <p:txBody>
          <a:bodyPr/>
          <a:lstStyle/>
          <a:p>
            <a:fld id="{AFD36F9D-640D-4B08-B979-DD0945C33C44}" type="slidenum">
              <a:rPr lang="en-US" smtClean="0"/>
              <a:t>33</a:t>
            </a:fld>
            <a:endParaRPr lang="en-US"/>
          </a:p>
        </p:txBody>
      </p:sp>
    </p:spTree>
    <p:extLst>
      <p:ext uri="{BB962C8B-B14F-4D97-AF65-F5344CB8AC3E}">
        <p14:creationId xmlns:p14="http://schemas.microsoft.com/office/powerpoint/2010/main" val="2785492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368" y="362291"/>
            <a:ext cx="9701784" cy="2990562"/>
          </a:xfrm>
          <a:prstGeom prst="rect">
            <a:avLst/>
          </a:prstGeom>
        </p:spPr>
        <p:txBody>
          <a:bodyPr wrap="square">
            <a:spAutoFit/>
          </a:bodyPr>
          <a:lstStyle/>
          <a:p>
            <a:pPr marR="0" lvl="0" algn="r" rtl="1">
              <a:lnSpc>
                <a:spcPct val="150000"/>
              </a:lnSpc>
              <a:spcBef>
                <a:spcPts val="0"/>
              </a:spcBef>
              <a:spcAft>
                <a:spcPts val="1000"/>
              </a:spcAft>
            </a:pPr>
            <a:r>
              <a:rPr lang="ar-IQ" sz="2400" dirty="0" smtClean="0">
                <a:latin typeface="Times New Roman" panose="02020603050405020304" pitchFamily="18" charset="0"/>
                <a:ea typeface="Calibri" panose="020F0502020204030204" pitchFamily="34" charset="0"/>
                <a:cs typeface="Times New Roman" panose="02020603050405020304" pitchFamily="18" charset="0"/>
              </a:rPr>
              <a:t>2. </a:t>
            </a:r>
            <a:r>
              <a:rPr lang="ar-IQ" sz="2400" dirty="0">
                <a:latin typeface="Times New Roman" panose="02020603050405020304" pitchFamily="18" charset="0"/>
                <a:ea typeface="Calibri" panose="020F0502020204030204" pitchFamily="34" charset="0"/>
                <a:cs typeface="Times New Roman" panose="02020603050405020304" pitchFamily="18" charset="0"/>
              </a:rPr>
              <a:t>آصرة</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تساهمية قطبية  </a:t>
            </a:r>
            <a:r>
              <a:rPr lang="en-US" sz="2400" dirty="0">
                <a:latin typeface="Times New Roman" panose="02020603050405020304" pitchFamily="18" charset="0"/>
                <a:ea typeface="Calibri" panose="020F0502020204030204" pitchFamily="34" charset="0"/>
                <a:cs typeface="Times New Roman" panose="02020603050405020304" pitchFamily="18" charset="0"/>
              </a:rPr>
              <a:t>Polar Covalent Bond </a:t>
            </a:r>
          </a:p>
          <a:p>
            <a:pPr marL="227965" marR="0" algn="just" rtl="1">
              <a:lnSpc>
                <a:spcPct val="150000"/>
              </a:lnSpc>
              <a:spcBef>
                <a:spcPts val="0"/>
              </a:spcBef>
              <a:spcAft>
                <a:spcPts val="800"/>
              </a:spcAft>
            </a:pPr>
            <a:r>
              <a:rPr lang="ar-SA" sz="2400" dirty="0">
                <a:latin typeface="Times New Roman" panose="02020603050405020304" pitchFamily="18" charset="0"/>
                <a:ea typeface="Calibri" panose="020F0502020204030204" pitchFamily="34" charset="0"/>
                <a:cs typeface="Times New Roman" panose="02020603050405020304" pitchFamily="18" charset="0"/>
              </a:rPr>
              <a:t>تنشأ هذه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ال</a:t>
            </a:r>
            <a:r>
              <a:rPr lang="ar-IQ" sz="2400" dirty="0" smtClean="0">
                <a:latin typeface="Times New Roman" panose="02020603050405020304" pitchFamily="18" charset="0"/>
                <a:ea typeface="Calibri" panose="020F0502020204030204" pitchFamily="34" charset="0"/>
                <a:cs typeface="Times New Roman" panose="02020603050405020304" pitchFamily="18" charset="0"/>
              </a:rPr>
              <a:t>آصرة</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التساهمية بين ذرتين مختلفتين بالسالبية الكهربائية حيث ينجذب الزوج الألكتروني الرابط الى الذرة الأعلى في السالبية الكهربائية فتحمل شحنة سالبة جزئية في حين تحمل الذرة الأقل كهروسالبية شحنة موجبة جزئية, مثالها جزيئات الماء </a:t>
            </a:r>
            <a:r>
              <a:rPr lang="en-US" sz="2400" dirty="0">
                <a:latin typeface="Times New Roman" panose="02020603050405020304" pitchFamily="18" charset="0"/>
                <a:ea typeface="Calibri" panose="020F0502020204030204" pitchFamily="34" charset="0"/>
                <a:cs typeface="Times New Roman" panose="02020603050405020304" pitchFamily="18" charset="0"/>
              </a:rPr>
              <a:t>H</a:t>
            </a:r>
            <a:r>
              <a:rPr lang="en-US" sz="2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2400" dirty="0">
                <a:latin typeface="Times New Roman" panose="02020603050405020304" pitchFamily="18" charset="0"/>
                <a:ea typeface="Calibri" panose="020F0502020204030204" pitchFamily="34" charset="0"/>
                <a:cs typeface="Times New Roman" panose="02020603050405020304" pitchFamily="18" charset="0"/>
              </a:rPr>
              <a:t>O </a:t>
            </a:r>
            <a:r>
              <a:rPr lang="ar-SA" sz="2400" dirty="0">
                <a:latin typeface="Times New Roman" panose="02020603050405020304" pitchFamily="18" charset="0"/>
                <a:ea typeface="Calibri" panose="020F0502020204030204" pitchFamily="34" charset="0"/>
                <a:cs typeface="Times New Roman" panose="02020603050405020304" pitchFamily="18" charset="0"/>
              </a:rPr>
              <a:t> والأمونيا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NH</a:t>
            </a:r>
            <a:r>
              <a:rPr lang="en-US" sz="2400" baseline="-25000" dirty="0" smtClean="0">
                <a:latin typeface="Times New Roman" panose="02020603050405020304" pitchFamily="18" charset="0"/>
                <a:ea typeface="Calibri" panose="020F0502020204030204" pitchFamily="34" charset="0"/>
                <a:cs typeface="Times New Roman" panose="02020603050405020304" pitchFamily="18" charset="0"/>
              </a:rPr>
              <a:t>3</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IQ"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و </a:t>
            </a:r>
            <a:r>
              <a:rPr lang="ar-SA" sz="2400" dirty="0">
                <a:latin typeface="Times New Roman" panose="02020603050405020304" pitchFamily="18" charset="0"/>
                <a:ea typeface="Calibri" panose="020F0502020204030204" pitchFamily="34" charset="0"/>
                <a:cs typeface="Times New Roman" panose="02020603050405020304" pitchFamily="18" charset="0"/>
              </a:rPr>
              <a:t>حامض الهيدروكلوريك </a:t>
            </a:r>
            <a:r>
              <a:rPr lang="en-US" sz="2400" dirty="0">
                <a:latin typeface="Times New Roman" panose="02020603050405020304" pitchFamily="18" charset="0"/>
                <a:ea typeface="Calibri" panose="020F0502020204030204" pitchFamily="34" charset="0"/>
                <a:cs typeface="Times New Roman" panose="02020603050405020304" pitchFamily="18" charset="0"/>
              </a:rPr>
              <a:t>HCl </a:t>
            </a:r>
            <a:r>
              <a:rPr lang="ar-SA" sz="2400" dirty="0">
                <a:latin typeface="Times New Roman" panose="02020603050405020304" pitchFamily="18" charset="0"/>
                <a:ea typeface="Calibri" panose="020F0502020204030204" pitchFamily="34" charset="0"/>
                <a:cs typeface="Times New Roman" panose="02020603050405020304" pitchFamily="18" charset="0"/>
              </a:rPr>
              <a:t> و كما مبين من الصيغ التركيبية الآتية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descr="http://t1.gstatic.com/images?q=tbn:ANd9GcSBWvlJMG58csOK49AsRpB6lE8fBk95J2_VRffQcfq3ZztZoanM"/>
          <p:cNvPicPr/>
          <p:nvPr/>
        </p:nvPicPr>
        <p:blipFill>
          <a:blip r:embed="rId2">
            <a:extLst>
              <a:ext uri="{28A0092B-C50C-407E-A947-70E740481C1C}">
                <a14:useLocalDpi xmlns:a14="http://schemas.microsoft.com/office/drawing/2010/main" val="0"/>
              </a:ext>
            </a:extLst>
          </a:blip>
          <a:srcRect/>
          <a:stretch>
            <a:fillRect/>
          </a:stretch>
        </p:blipFill>
        <p:spPr bwMode="auto">
          <a:xfrm>
            <a:off x="1547622" y="3256406"/>
            <a:ext cx="4642866" cy="3510153"/>
          </a:xfrm>
          <a:prstGeom prst="rect">
            <a:avLst/>
          </a:prstGeom>
          <a:noFill/>
          <a:ln>
            <a:noFill/>
          </a:ln>
        </p:spPr>
      </p:pic>
      <p:pic>
        <p:nvPicPr>
          <p:cNvPr id="6" name="Picture 5" descr="http://t3.gstatic.com/images?q=tbn:ANd9GcSAU0Y2_mnwX3Rk0kuMiKK40lY1ZK6F-ow-mlRJ0P_ugUiDVi3t"/>
          <p:cNvPicPr/>
          <p:nvPr/>
        </p:nvPicPr>
        <p:blipFill>
          <a:blip r:embed="rId3">
            <a:extLst>
              <a:ext uri="{28A0092B-C50C-407E-A947-70E740481C1C}">
                <a14:useLocalDpi xmlns:a14="http://schemas.microsoft.com/office/drawing/2010/main" val="0"/>
              </a:ext>
            </a:extLst>
          </a:blip>
          <a:srcRect/>
          <a:stretch>
            <a:fillRect/>
          </a:stretch>
        </p:blipFill>
        <p:spPr bwMode="auto">
          <a:xfrm>
            <a:off x="6323266" y="3352853"/>
            <a:ext cx="4430078" cy="3505147"/>
          </a:xfrm>
          <a:prstGeom prst="rect">
            <a:avLst/>
          </a:prstGeom>
          <a:noFill/>
          <a:ln>
            <a:noFill/>
          </a:ln>
        </p:spPr>
      </p:pic>
      <p:sp>
        <p:nvSpPr>
          <p:cNvPr id="7" name="Slide Number Placeholder 6"/>
          <p:cNvSpPr>
            <a:spLocks noGrp="1"/>
          </p:cNvSpPr>
          <p:nvPr>
            <p:ph type="sldNum" sz="quarter" idx="12"/>
          </p:nvPr>
        </p:nvSpPr>
        <p:spPr/>
        <p:txBody>
          <a:bodyPr/>
          <a:lstStyle/>
          <a:p>
            <a:fld id="{AFD36F9D-640D-4B08-B979-DD0945C33C44}" type="slidenum">
              <a:rPr lang="en-US" smtClean="0"/>
              <a:t>34</a:t>
            </a:fld>
            <a:endParaRPr lang="en-US"/>
          </a:p>
        </p:txBody>
      </p:sp>
    </p:spTree>
    <p:extLst>
      <p:ext uri="{BB962C8B-B14F-4D97-AF65-F5344CB8AC3E}">
        <p14:creationId xmlns:p14="http://schemas.microsoft.com/office/powerpoint/2010/main" val="1335628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3936" y="935736"/>
            <a:ext cx="9986708" cy="4760976"/>
          </a:xfrm>
        </p:spPr>
        <p:txBody>
          <a:bodyPr>
            <a:normAutofit/>
          </a:bodyPr>
          <a:lstStyle/>
          <a:p>
            <a:pPr algn="just" rtl="1">
              <a:lnSpc>
                <a:spcPct val="150000"/>
              </a:lnSpc>
            </a:pPr>
            <a:r>
              <a:rPr lang="ar-SA" sz="2800" b="1" u="sng" dirty="0">
                <a:latin typeface="Times New Roman" panose="02020603050405020304" pitchFamily="18" charset="0"/>
                <a:cs typeface="Times New Roman" panose="02020603050405020304" pitchFamily="18" charset="0"/>
              </a:rPr>
              <a:t>خواص المركبات التساهمية</a:t>
            </a:r>
            <a:r>
              <a:rPr lang="en-US" sz="2800" b="1" u="sng"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1- الذوبان</a:t>
            </a:r>
            <a:r>
              <a:rPr lang="en-US" sz="2400" b="1" dirty="0">
                <a:latin typeface="Times New Roman" panose="02020603050405020304" pitchFamily="18" charset="0"/>
                <a:cs typeface="Times New Roman" panose="02020603050405020304" pitchFamily="18" charset="0"/>
              </a:rPr>
              <a:t> : </a:t>
            </a:r>
            <a:r>
              <a:rPr lang="ar-SA" sz="2400" b="1" dirty="0">
                <a:latin typeface="Times New Roman" panose="02020603050405020304" pitchFamily="18" charset="0"/>
                <a:cs typeface="Times New Roman" panose="02020603050405020304" pitchFamily="18" charset="0"/>
              </a:rPr>
              <a:t>لا تذوب في المذيبات القطبية كالماء لعدم وجود أيونات</a:t>
            </a:r>
            <a:r>
              <a:rPr lang="en-US" sz="2400" b="1" dirty="0">
                <a:latin typeface="Times New Roman" panose="02020603050405020304" pitchFamily="18" charset="0"/>
                <a:cs typeface="Times New Roman" panose="02020603050405020304" pitchFamily="18" charset="0"/>
              </a:rPr>
              <a:t> - </a:t>
            </a:r>
            <a:r>
              <a:rPr lang="ar-SA" sz="2400" b="1" dirty="0">
                <a:latin typeface="Times New Roman" panose="02020603050405020304" pitchFamily="18" charset="0"/>
                <a:cs typeface="Times New Roman" panose="02020603050405020304" pitchFamily="18" charset="0"/>
              </a:rPr>
              <a:t>تذوب في </a:t>
            </a:r>
            <a:r>
              <a:rPr lang="ar-SA" sz="2400" b="1" dirty="0" smtClean="0">
                <a:latin typeface="Times New Roman" panose="02020603050405020304" pitchFamily="18" charset="0"/>
                <a:cs typeface="Times New Roman" panose="02020603050405020304" pitchFamily="18" charset="0"/>
              </a:rPr>
              <a:t>المذيبات</a:t>
            </a:r>
            <a:r>
              <a:rPr lang="ar-IQ" sz="2400" b="1" dirty="0" smtClean="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العضوية </a:t>
            </a:r>
            <a:r>
              <a:rPr lang="ar-SA" sz="2400" b="1" dirty="0">
                <a:latin typeface="Times New Roman" panose="02020603050405020304" pitchFamily="18" charset="0"/>
                <a:cs typeface="Times New Roman" panose="02020603050405020304" pitchFamily="18" charset="0"/>
              </a:rPr>
              <a:t>فتنشر الجزيئات بين أواصر المذيب </a:t>
            </a:r>
            <a:r>
              <a:rPr lang="ar-SA" sz="2400" b="1" dirty="0" smtClean="0">
                <a:latin typeface="Times New Roman" panose="02020603050405020304" pitchFamily="18" charset="0"/>
                <a:cs typeface="Times New Roman" panose="02020603050405020304" pitchFamily="18" charset="0"/>
              </a:rPr>
              <a:t>الضعيفة</a:t>
            </a:r>
            <a:r>
              <a:rPr lang="ar-IQ" sz="2400" b="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2- درجات الانصهار والغليان</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t>
            </a:r>
            <a:r>
              <a:rPr lang="ar-SA" sz="2400" b="1" dirty="0" smtClean="0">
                <a:latin typeface="Times New Roman" panose="02020603050405020304" pitchFamily="18" charset="0"/>
                <a:cs typeface="Times New Roman" panose="02020603050405020304" pitchFamily="18" charset="0"/>
              </a:rPr>
              <a:t>منخفضة لسهول</a:t>
            </a:r>
            <a:r>
              <a:rPr lang="ar-IQ" sz="2400" b="1" dirty="0" smtClean="0">
                <a:latin typeface="Times New Roman" panose="02020603050405020304" pitchFamily="18" charset="0"/>
                <a:cs typeface="Times New Roman" panose="02020603050405020304" pitchFamily="18" charset="0"/>
              </a:rPr>
              <a:t>ة</a:t>
            </a:r>
            <a:r>
              <a:rPr lang="ar-SA" sz="2400" b="1" dirty="0" smtClean="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كسر الأصرة الضعيفة في المركب</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3- التوصيل الكهربائي</a:t>
            </a:r>
            <a:r>
              <a:rPr lang="en-US" sz="2400" b="1" dirty="0">
                <a:latin typeface="Times New Roman" panose="02020603050405020304" pitchFamily="18" charset="0"/>
                <a:cs typeface="Times New Roman" panose="02020603050405020304" pitchFamily="18" charset="0"/>
              </a:rPr>
              <a:t> : </a:t>
            </a:r>
            <a:r>
              <a:rPr lang="ar-SA" sz="2400" b="1" dirty="0">
                <a:latin typeface="Times New Roman" panose="02020603050405020304" pitchFamily="18" charset="0"/>
                <a:cs typeface="Times New Roman" panose="02020603050405020304" pitchFamily="18" charset="0"/>
              </a:rPr>
              <a:t>لا توصل </a:t>
            </a:r>
            <a:r>
              <a:rPr lang="ar-SA" sz="2400" b="1" dirty="0" smtClean="0">
                <a:latin typeface="Times New Roman" panose="02020603050405020304" pitchFamily="18" charset="0"/>
                <a:cs typeface="Times New Roman" panose="02020603050405020304" pitchFamily="18" charset="0"/>
              </a:rPr>
              <a:t>التيار</a:t>
            </a:r>
            <a:r>
              <a:rPr lang="ar-IQ" sz="2400" b="1" dirty="0" smtClean="0">
                <a:latin typeface="Times New Roman" panose="02020603050405020304" pitchFamily="18" charset="0"/>
                <a:cs typeface="Times New Roman" panose="02020603050405020304" pitchFamily="18" charset="0"/>
              </a:rPr>
              <a:t> الكهربائي</a:t>
            </a:r>
            <a:r>
              <a:rPr lang="ar-SA" sz="2400" b="1" dirty="0" smtClean="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لعدم تأين </a:t>
            </a:r>
            <a:r>
              <a:rPr lang="ar-SA" sz="2400" b="1" dirty="0" smtClean="0">
                <a:latin typeface="Times New Roman" panose="02020603050405020304" pitchFamily="18" charset="0"/>
                <a:cs typeface="Times New Roman" panose="02020603050405020304" pitchFamily="18" charset="0"/>
              </a:rPr>
              <a:t>جز</a:t>
            </a:r>
            <a:r>
              <a:rPr lang="ar-IQ" sz="2400" b="1" dirty="0" smtClean="0">
                <a:latin typeface="Times New Roman" panose="02020603050405020304" pitchFamily="18" charset="0"/>
                <a:cs typeface="Times New Roman" panose="02020603050405020304" pitchFamily="18" charset="0"/>
              </a:rPr>
              <a:t>يئ</a:t>
            </a:r>
            <a:r>
              <a:rPr lang="ar-SA" sz="2400" b="1" dirty="0" smtClean="0">
                <a:latin typeface="Times New Roman" panose="02020603050405020304" pitchFamily="18" charset="0"/>
                <a:cs typeface="Times New Roman" panose="02020603050405020304" pitchFamily="18" charset="0"/>
              </a:rPr>
              <a:t>اتها </a:t>
            </a:r>
            <a:r>
              <a:rPr lang="ar-SA" sz="2400" b="1" dirty="0">
                <a:latin typeface="Times New Roman" panose="02020603050405020304" pitchFamily="18" charset="0"/>
                <a:cs typeface="Times New Roman" panose="02020603050405020304" pitchFamily="18" charset="0"/>
              </a:rPr>
              <a:t>(لا تكون أيونات </a:t>
            </a:r>
            <a:r>
              <a:rPr lang="ar-SA" sz="2400" b="1" dirty="0" smtClean="0">
                <a:latin typeface="Times New Roman" panose="02020603050405020304" pitchFamily="18" charset="0"/>
                <a:cs typeface="Times New Roman" panose="02020603050405020304" pitchFamily="18" charset="0"/>
              </a:rPr>
              <a:t>)</a:t>
            </a:r>
            <a:r>
              <a:rPr lang="ar-IQ" sz="2400" b="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35</a:t>
            </a:fld>
            <a:endParaRPr lang="en-US"/>
          </a:p>
        </p:txBody>
      </p:sp>
    </p:spTree>
    <p:extLst>
      <p:ext uri="{BB962C8B-B14F-4D97-AF65-F5344CB8AC3E}">
        <p14:creationId xmlns:p14="http://schemas.microsoft.com/office/powerpoint/2010/main" val="3831913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67128" y="892408"/>
            <a:ext cx="9134856" cy="5478423"/>
          </a:xfrm>
          <a:prstGeom prst="rect">
            <a:avLst/>
          </a:prstGeom>
        </p:spPr>
        <p:txBody>
          <a:bodyPr wrap="square">
            <a:spAutoFit/>
          </a:bodyPr>
          <a:lstStyle/>
          <a:p>
            <a:pPr algn="just" rtl="1">
              <a:lnSpc>
                <a:spcPct val="150000"/>
              </a:lnSpc>
              <a:spcAft>
                <a:spcPts val="800"/>
              </a:spcAft>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ثالثاُ</a:t>
            </a:r>
            <a:r>
              <a:rPr lang="en-US"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الأصرة التناسقية</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هي نوع من الأواصر التساهمية، إلا أن مصدر إلكترونى الأصرة إحدي الذرتين - تنشأ الأصرة عندما تمنح أحدى الذرتين (الذرة المانحة) زوجاً من الإلكترونات الحرة في أوربيتال إلي ذرة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أخر</a:t>
            </a: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ى</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(ذرة مستقبلة) </a:t>
            </a: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في</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ها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أوربيتال فارغ لتصل للتركيب الإلكتروني الثابت.</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مثال</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أيون الهيدرونيوم </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b="1"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r>
              <a:rPr lang="en-US" sz="2400" b="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تحتوي ذرة الأكسجين في جزئ الماء على زوج من الإلكترونات الحرة أما أيون الهيدروجين الموجب </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بروتون</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والناتج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عن ذوبان الحوامض في الماء ، فإنه يحتوي على أوربيتال فارغ تمنح ذرة الأكسجين هذا الزوج من الإلكترون إلي أيون الهيدروجين الموجب يتكون أيون هيدرونيوم </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b="1"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r>
              <a:rPr lang="en-US" sz="2400" b="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موجب</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FD36F9D-640D-4B08-B979-DD0945C33C44}" type="slidenum">
              <a:rPr lang="en-US" smtClean="0"/>
              <a:t>36</a:t>
            </a:fld>
            <a:endParaRPr lang="en-US"/>
          </a:p>
        </p:txBody>
      </p:sp>
    </p:spTree>
    <p:extLst>
      <p:ext uri="{BB962C8B-B14F-4D97-AF65-F5344CB8AC3E}">
        <p14:creationId xmlns:p14="http://schemas.microsoft.com/office/powerpoint/2010/main" val="161293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73352" y="73152"/>
            <a:ext cx="6052566" cy="3945763"/>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550408" y="4018914"/>
            <a:ext cx="6437376" cy="2729357"/>
          </a:xfrm>
          <a:prstGeom prst="rect">
            <a:avLst/>
          </a:prstGeom>
          <a:noFill/>
          <a:ln>
            <a:noFill/>
          </a:ln>
        </p:spPr>
      </p:pic>
      <p:sp>
        <p:nvSpPr>
          <p:cNvPr id="6" name="Slide Number Placeholder 5"/>
          <p:cNvSpPr>
            <a:spLocks noGrp="1"/>
          </p:cNvSpPr>
          <p:nvPr>
            <p:ph type="sldNum" sz="quarter" idx="12"/>
          </p:nvPr>
        </p:nvSpPr>
        <p:spPr/>
        <p:txBody>
          <a:bodyPr/>
          <a:lstStyle/>
          <a:p>
            <a:fld id="{AFD36F9D-640D-4B08-B979-DD0945C33C44}" type="slidenum">
              <a:rPr lang="en-US" smtClean="0"/>
              <a:t>37</a:t>
            </a:fld>
            <a:endParaRPr lang="en-US"/>
          </a:p>
        </p:txBody>
      </p:sp>
    </p:spTree>
    <p:extLst>
      <p:ext uri="{BB962C8B-B14F-4D97-AF65-F5344CB8AC3E}">
        <p14:creationId xmlns:p14="http://schemas.microsoft.com/office/powerpoint/2010/main" val="1608698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9968" y="687466"/>
            <a:ext cx="9235440" cy="1856919"/>
          </a:xfrm>
          <a:prstGeom prst="rect">
            <a:avLst/>
          </a:prstGeom>
        </p:spPr>
        <p:txBody>
          <a:bodyPr wrap="square">
            <a:spAutoFit/>
          </a:bodyPr>
          <a:lstStyle/>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مثال آخر أيون الأمونيوم </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a:t>
            </a:r>
            <a:r>
              <a:rPr lang="en-US" sz="2400" b="1"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en-US" sz="2400" b="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تحتوي ذرة النيتروجين في جزئ االأمونيا  على زوج من الإلكترونات الحرة تمنحه لأيون الهيدروجين الموجب ويتكون أيون الامونيوم الموجب  </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a:t>
            </a:r>
            <a:r>
              <a:rPr lang="en-US" sz="2400" b="1"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en-US" sz="2400" b="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130552" y="2958846"/>
            <a:ext cx="8823960" cy="3441954"/>
          </a:xfrm>
          <a:prstGeom prst="rect">
            <a:avLst/>
          </a:prstGeom>
          <a:noFill/>
          <a:ln>
            <a:noFill/>
          </a:ln>
        </p:spPr>
      </p:pic>
      <p:sp>
        <p:nvSpPr>
          <p:cNvPr id="6" name="Slide Number Placeholder 5"/>
          <p:cNvSpPr>
            <a:spLocks noGrp="1"/>
          </p:cNvSpPr>
          <p:nvPr>
            <p:ph type="sldNum" sz="quarter" idx="12"/>
          </p:nvPr>
        </p:nvSpPr>
        <p:spPr/>
        <p:txBody>
          <a:bodyPr/>
          <a:lstStyle/>
          <a:p>
            <a:fld id="{AFD36F9D-640D-4B08-B979-DD0945C33C44}" type="slidenum">
              <a:rPr lang="en-US" smtClean="0"/>
              <a:t>38</a:t>
            </a:fld>
            <a:endParaRPr lang="en-US"/>
          </a:p>
        </p:txBody>
      </p:sp>
    </p:spTree>
    <p:extLst>
      <p:ext uri="{BB962C8B-B14F-4D97-AF65-F5344CB8AC3E}">
        <p14:creationId xmlns:p14="http://schemas.microsoft.com/office/powerpoint/2010/main" val="618637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4792" y="935736"/>
            <a:ext cx="9849548" cy="5465064"/>
          </a:xfrm>
        </p:spPr>
        <p:txBody>
          <a:bodyPr>
            <a:noAutofit/>
          </a:bodyPr>
          <a:lstStyle/>
          <a:p>
            <a:pPr algn="just" rtl="1">
              <a:lnSpc>
                <a:spcPct val="150000"/>
              </a:lnSpc>
            </a:pPr>
            <a:r>
              <a:rPr lang="ar-SA" sz="2800" b="1" dirty="0">
                <a:latin typeface="Times New Roman" panose="02020603050405020304" pitchFamily="18" charset="0"/>
                <a:cs typeface="Times New Roman" panose="02020603050405020304" pitchFamily="18" charset="0"/>
              </a:rPr>
              <a:t>ج- الأصرة الهيدروجينية</a:t>
            </a: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ھي قوي جذب كهربائي ضعیفة تحدث عندما تقع ذرة الھیدروجین بین ذرتین لھما سالبیة كهربائية عالیة ترتبط مع احداھما بآصرة تساھمیة قطبیة وتنجذب الي الاخري بآصرة ھیدروجینیة مما یسبب تقارب وترابط الجزیئات معاً</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نلاحظ أن الماء يغلي عند درجة ١٠٠° م  وكتلته الجزيئية ١٨ ، بينما يغلي كبريتيد </a:t>
            </a:r>
            <a:r>
              <a:rPr lang="ar-SA" sz="2400" b="1" dirty="0" smtClean="0">
                <a:latin typeface="Times New Roman" panose="02020603050405020304" pitchFamily="18" charset="0"/>
                <a:cs typeface="Times New Roman" panose="02020603050405020304" pitchFamily="18" charset="0"/>
              </a:rPr>
              <a:t>الهيدروجين</a:t>
            </a:r>
            <a:r>
              <a:rPr lang="ar-IQ" sz="2400" b="1" dirty="0" smtClean="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عند </a:t>
            </a:r>
            <a:r>
              <a:rPr lang="ar-SA" sz="2400" b="1" dirty="0">
                <a:latin typeface="Times New Roman" panose="02020603050405020304" pitchFamily="18" charset="0"/>
                <a:cs typeface="Times New Roman" panose="02020603050405020304" pitchFamily="18" charset="0"/>
              </a:rPr>
              <a:t>درجة - ٦١ ° م  وكتلته الجزيئية ٣٤</a:t>
            </a:r>
            <a:r>
              <a:rPr lang="en-US" sz="2400" b="1" dirty="0">
                <a:latin typeface="Times New Roman" panose="02020603050405020304" pitchFamily="18" charset="0"/>
                <a:cs typeface="Times New Roman" panose="02020603050405020304" pitchFamily="18" charset="0"/>
              </a:rPr>
              <a:t> . </a:t>
            </a:r>
            <a:r>
              <a:rPr lang="ar-SA" sz="2400" b="1" dirty="0">
                <a:latin typeface="Times New Roman" panose="02020603050405020304" pitchFamily="18" charset="0"/>
                <a:cs typeface="Times New Roman" panose="02020603050405020304" pitchFamily="18" charset="0"/>
              </a:rPr>
              <a:t>تري ماالسبب في هذا الشذوذ؟</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يرجع السبب إلى  وجود آصرة هيدروجنية بين جزيئات الماء.  ولكسر هذه الأصرة يلزم طاقة حرارية كبيرة تعمل ذرة الهيدروجين كقنطرة، تصل بين ذرتين لهما سالبية كهربائية كبيرة ؛مما يؤدي إلي تجاذب وترابط الجزئيات معاً</a:t>
            </a:r>
            <a:r>
              <a:rPr lang="ar-SA" sz="2400" b="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39</a:t>
            </a:fld>
            <a:endParaRPr lang="en-US"/>
          </a:p>
        </p:txBody>
      </p:sp>
    </p:spTree>
    <p:extLst>
      <p:ext uri="{BB962C8B-B14F-4D97-AF65-F5344CB8AC3E}">
        <p14:creationId xmlns:p14="http://schemas.microsoft.com/office/powerpoint/2010/main" val="329779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3936" y="457200"/>
            <a:ext cx="9794684" cy="6336792"/>
          </a:xfrm>
        </p:spPr>
        <p:txBody>
          <a:bodyPr>
            <a:noAutofit/>
          </a:bodyPr>
          <a:lstStyle/>
          <a:p>
            <a:pPr marL="0" lvl="0" indent="0" algn="just" rtl="1">
              <a:lnSpc>
                <a:spcPct val="150000"/>
              </a:lnSpc>
              <a:buNone/>
            </a:pPr>
            <a:r>
              <a:rPr lang="ar-IQ" sz="2400" b="1" dirty="0" smtClean="0">
                <a:solidFill>
                  <a:srgbClr val="C00000"/>
                </a:solidFill>
                <a:latin typeface="Times New Roman" panose="02020603050405020304" pitchFamily="18" charset="0"/>
                <a:cs typeface="Times New Roman" panose="02020603050405020304" pitchFamily="18" charset="0"/>
              </a:rPr>
              <a:t>2. </a:t>
            </a:r>
            <a:r>
              <a:rPr lang="ar-SA" sz="2400" b="1" dirty="0" smtClean="0">
                <a:solidFill>
                  <a:srgbClr val="C00000"/>
                </a:solidFill>
                <a:latin typeface="Times New Roman" panose="02020603050405020304" pitchFamily="18" charset="0"/>
                <a:cs typeface="Times New Roman" panose="02020603050405020304" pitchFamily="18" charset="0"/>
              </a:rPr>
              <a:t>الغازات </a:t>
            </a:r>
            <a:r>
              <a:rPr lang="ar-SA" sz="2400" b="1" dirty="0">
                <a:solidFill>
                  <a:srgbClr val="C00000"/>
                </a:solidFill>
                <a:latin typeface="Times New Roman" panose="02020603050405020304" pitchFamily="18" charset="0"/>
                <a:cs typeface="Times New Roman" panose="02020603050405020304" pitchFamily="18" charset="0"/>
              </a:rPr>
              <a:t>النبيلة </a:t>
            </a:r>
            <a:r>
              <a:rPr lang="en-US" sz="2400" b="1" dirty="0">
                <a:solidFill>
                  <a:srgbClr val="C00000"/>
                </a:solidFill>
                <a:latin typeface="Times New Roman" panose="02020603050405020304" pitchFamily="18" charset="0"/>
                <a:cs typeface="Times New Roman" panose="02020603050405020304" pitchFamily="18" charset="0"/>
              </a:rPr>
              <a:t>Noble Gases </a:t>
            </a:r>
          </a:p>
          <a:p>
            <a:pPr algn="just" rtl="1">
              <a:lnSpc>
                <a:spcPct val="150000"/>
              </a:lnSpc>
            </a:pPr>
            <a:r>
              <a:rPr lang="ar-SA" sz="2400" dirty="0">
                <a:latin typeface="Times New Roman" panose="02020603050405020304" pitchFamily="18" charset="0"/>
                <a:cs typeface="Times New Roman" panose="02020603050405020304" pitchFamily="18" charset="0"/>
              </a:rPr>
              <a:t>هذه العناصر تمثلها المجموعة الثامنة </a:t>
            </a:r>
            <a:r>
              <a:rPr lang="en-US" sz="2400" dirty="0">
                <a:latin typeface="Times New Roman" panose="02020603050405020304" pitchFamily="18" charset="0"/>
                <a:cs typeface="Times New Roman" panose="02020603050405020304" pitchFamily="18" charset="0"/>
              </a:rPr>
              <a:t>(VIII A)</a:t>
            </a:r>
            <a:r>
              <a:rPr lang="ar-SA" sz="2400" dirty="0">
                <a:latin typeface="Times New Roman" panose="02020603050405020304" pitchFamily="18" charset="0"/>
                <a:cs typeface="Times New Roman" panose="02020603050405020304" pitchFamily="18" charset="0"/>
              </a:rPr>
              <a:t> وتسمى عناصر المجموعة الصفرية أيضاَ حيث تمتاز هذه العناصر </a:t>
            </a:r>
            <a:r>
              <a:rPr lang="ar-SA" sz="2400" dirty="0" smtClean="0">
                <a:latin typeface="Times New Roman" panose="02020603050405020304" pitchFamily="18" charset="0"/>
                <a:cs typeface="Times New Roman" panose="02020603050405020304" pitchFamily="18" charset="0"/>
              </a:rPr>
              <a:t>بكون </a:t>
            </a:r>
            <a:r>
              <a:rPr lang="ar-SA" sz="2400" dirty="0">
                <a:latin typeface="Times New Roman" panose="02020603050405020304" pitchFamily="18" charset="0"/>
                <a:cs typeface="Times New Roman" panose="02020603050405020304" pitchFamily="18" charset="0"/>
              </a:rPr>
              <a:t>جميع أغلفتها تكون مملؤة  </a:t>
            </a:r>
            <a:r>
              <a:rPr lang="ar-SA" sz="2400" dirty="0" smtClean="0">
                <a:latin typeface="Times New Roman" panose="02020603050405020304" pitchFamily="18" charset="0"/>
                <a:cs typeface="Times New Roman" panose="02020603050405020304" pitchFamily="18" charset="0"/>
              </a:rPr>
              <a:t>كليا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بالألكترونات وموقعها في أقصى الجدول الدوري .</a:t>
            </a:r>
            <a:endParaRPr lang="en-US" sz="2400" dirty="0">
              <a:latin typeface="Times New Roman" panose="02020603050405020304" pitchFamily="18" charset="0"/>
              <a:cs typeface="Times New Roman" panose="02020603050405020304" pitchFamily="18" charset="0"/>
            </a:endParaRPr>
          </a:p>
          <a:p>
            <a:pPr marL="0" lvl="0" indent="0" algn="just" rtl="1">
              <a:lnSpc>
                <a:spcPct val="150000"/>
              </a:lnSpc>
              <a:buNone/>
            </a:pPr>
            <a:r>
              <a:rPr lang="ar-IQ" sz="2400" b="1" dirty="0" smtClean="0">
                <a:solidFill>
                  <a:srgbClr val="C00000"/>
                </a:solidFill>
                <a:latin typeface="Times New Roman" panose="02020603050405020304" pitchFamily="18" charset="0"/>
                <a:cs typeface="Times New Roman" panose="02020603050405020304" pitchFamily="18" charset="0"/>
              </a:rPr>
              <a:t>3. </a:t>
            </a:r>
            <a:r>
              <a:rPr lang="ar-SA" sz="2400" b="1" dirty="0" smtClean="0">
                <a:solidFill>
                  <a:srgbClr val="C00000"/>
                </a:solidFill>
                <a:latin typeface="Times New Roman" panose="02020603050405020304" pitchFamily="18" charset="0"/>
                <a:cs typeface="Times New Roman" panose="02020603050405020304" pitchFamily="18" charset="0"/>
              </a:rPr>
              <a:t>العناصر </a:t>
            </a:r>
            <a:r>
              <a:rPr lang="ar-SA" sz="2400" b="1" dirty="0">
                <a:solidFill>
                  <a:srgbClr val="C00000"/>
                </a:solidFill>
                <a:latin typeface="Times New Roman" panose="02020603050405020304" pitchFamily="18" charset="0"/>
                <a:cs typeface="Times New Roman" panose="02020603050405020304" pitchFamily="18" charset="0"/>
              </a:rPr>
              <a:t>الإنتقالية </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Transition </a:t>
            </a:r>
            <a:r>
              <a:rPr lang="en-US" sz="2400" b="1" dirty="0">
                <a:solidFill>
                  <a:srgbClr val="C00000"/>
                </a:solidFill>
                <a:latin typeface="Times New Roman" panose="02020603050405020304" pitchFamily="18" charset="0"/>
                <a:cs typeface="Times New Roman" panose="02020603050405020304" pitchFamily="18" charset="0"/>
              </a:rPr>
              <a:t>Metals</a:t>
            </a:r>
          </a:p>
          <a:p>
            <a:pPr algn="just" rtl="1">
              <a:lnSpc>
                <a:spcPct val="150000"/>
              </a:lnSpc>
            </a:pPr>
            <a:r>
              <a:rPr lang="ar-SA" sz="2400" dirty="0">
                <a:latin typeface="Times New Roman" panose="02020603050405020304" pitchFamily="18" charset="0"/>
                <a:cs typeface="Times New Roman" panose="02020603050405020304" pitchFamily="18" charset="0"/>
              </a:rPr>
              <a:t>هذه العناصر تمثلها المجاميع </a:t>
            </a:r>
            <a:r>
              <a:rPr lang="en-US" sz="2400" dirty="0">
                <a:latin typeface="Times New Roman" panose="02020603050405020304" pitchFamily="18" charset="0"/>
                <a:cs typeface="Times New Roman" panose="02020603050405020304" pitchFamily="18" charset="0"/>
              </a:rPr>
              <a:t>(IB-VIIB)</a:t>
            </a:r>
            <a:r>
              <a:rPr lang="ar-SA" sz="2400" dirty="0">
                <a:latin typeface="Times New Roman" panose="02020603050405020304" pitchFamily="18" charset="0"/>
                <a:cs typeface="Times New Roman" panose="02020603050405020304" pitchFamily="18" charset="0"/>
              </a:rPr>
              <a:t> والتي تمتلك </a:t>
            </a:r>
            <a:r>
              <a:rPr lang="ar-SA" sz="2400" dirty="0" smtClean="0">
                <a:latin typeface="Times New Roman" panose="02020603050405020304" pitchFamily="18" charset="0"/>
                <a:cs typeface="Times New Roman" panose="02020603050405020304" pitchFamily="18" charset="0"/>
              </a:rPr>
              <a:t>غلافا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ثانويا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خارجيا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 النوع </a:t>
            </a:r>
            <a:r>
              <a:rPr lang="en-US" sz="2400" dirty="0">
                <a:latin typeface="Times New Roman" panose="02020603050405020304" pitchFamily="18" charset="0"/>
                <a:cs typeface="Times New Roman" panose="02020603050405020304" pitchFamily="18" charset="0"/>
              </a:rPr>
              <a:t>(d)</a:t>
            </a:r>
            <a:r>
              <a:rPr lang="ar-SA"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غير</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ممتلئ  كليا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بالألكترونات حيث وضعت هذه العناصر في منتصف الجدول الدوري وجميعها فلزات.</a:t>
            </a:r>
            <a:endParaRPr lang="en-US" sz="2400" dirty="0">
              <a:latin typeface="Times New Roman" panose="02020603050405020304" pitchFamily="18" charset="0"/>
              <a:cs typeface="Times New Roman" panose="02020603050405020304" pitchFamily="18" charset="0"/>
            </a:endParaRPr>
          </a:p>
          <a:p>
            <a:pPr marL="0" lvl="0" indent="0" algn="just" rtl="1">
              <a:lnSpc>
                <a:spcPct val="150000"/>
              </a:lnSpc>
              <a:buNone/>
            </a:pPr>
            <a:r>
              <a:rPr lang="ar-IQ" sz="2400" b="1" dirty="0" smtClean="0">
                <a:solidFill>
                  <a:srgbClr val="C00000"/>
                </a:solidFill>
                <a:latin typeface="Times New Roman" panose="02020603050405020304" pitchFamily="18" charset="0"/>
                <a:cs typeface="Times New Roman" panose="02020603050405020304" pitchFamily="18" charset="0"/>
              </a:rPr>
              <a:t>4. </a:t>
            </a:r>
            <a:r>
              <a:rPr lang="ar-SA" sz="2400" b="1" dirty="0" smtClean="0">
                <a:solidFill>
                  <a:srgbClr val="C00000"/>
                </a:solidFill>
                <a:latin typeface="Times New Roman" panose="02020603050405020304" pitchFamily="18" charset="0"/>
                <a:cs typeface="Times New Roman" panose="02020603050405020304" pitchFamily="18" charset="0"/>
              </a:rPr>
              <a:t>العناصر </a:t>
            </a:r>
            <a:r>
              <a:rPr lang="ar-SA" sz="2400" b="1" dirty="0">
                <a:solidFill>
                  <a:srgbClr val="C00000"/>
                </a:solidFill>
                <a:latin typeface="Times New Roman" panose="02020603050405020304" pitchFamily="18" charset="0"/>
                <a:cs typeface="Times New Roman" panose="02020603050405020304" pitchFamily="18" charset="0"/>
              </a:rPr>
              <a:t>الأنتقالية الداخلية </a:t>
            </a:r>
            <a:r>
              <a:rPr lang="en-US" sz="2400" b="1" dirty="0">
                <a:solidFill>
                  <a:srgbClr val="C00000"/>
                </a:solidFill>
                <a:latin typeface="Times New Roman" panose="02020603050405020304" pitchFamily="18" charset="0"/>
                <a:cs typeface="Times New Roman" panose="02020603050405020304" pitchFamily="18" charset="0"/>
              </a:rPr>
              <a:t> Inner Transition Metals </a:t>
            </a:r>
          </a:p>
          <a:p>
            <a:pPr algn="just" rtl="1">
              <a:lnSpc>
                <a:spcPct val="150000"/>
              </a:lnSpc>
            </a:pPr>
            <a:r>
              <a:rPr lang="ar-SA" sz="2400" dirty="0">
                <a:latin typeface="Times New Roman" panose="02020603050405020304" pitchFamily="18" charset="0"/>
                <a:cs typeface="Times New Roman" panose="02020603050405020304" pitchFamily="18" charset="0"/>
              </a:rPr>
              <a:t>تمتلك هذه العناصر </a:t>
            </a:r>
            <a:r>
              <a:rPr lang="ar-SA" sz="2400" dirty="0" smtClean="0">
                <a:latin typeface="Times New Roman" panose="02020603050405020304" pitchFamily="18" charset="0"/>
                <a:cs typeface="Times New Roman" panose="02020603050405020304" pitchFamily="18" charset="0"/>
              </a:rPr>
              <a:t>غلافا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ثانويا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 النوع </a:t>
            </a:r>
            <a:r>
              <a:rPr lang="en-US" sz="2400" dirty="0">
                <a:latin typeface="Times New Roman" panose="02020603050405020304" pitchFamily="18" charset="0"/>
                <a:cs typeface="Times New Roman" panose="02020603050405020304" pitchFamily="18" charset="0"/>
              </a:rPr>
              <a:t>(f)</a:t>
            </a:r>
            <a:r>
              <a:rPr lang="ar-SA" sz="2400" dirty="0">
                <a:latin typeface="Times New Roman" panose="02020603050405020304" pitchFamily="18" charset="0"/>
                <a:cs typeface="Times New Roman" panose="02020603050405020304" pitchFamily="18" charset="0"/>
              </a:rPr>
              <a:t> وتتألف من 14 </a:t>
            </a:r>
            <a:r>
              <a:rPr lang="ar-SA" sz="2400" dirty="0" smtClean="0">
                <a:latin typeface="Times New Roman" panose="02020603050405020304" pitchFamily="18" charset="0"/>
                <a:cs typeface="Times New Roman" panose="02020603050405020304" pitchFamily="18" charset="0"/>
              </a:rPr>
              <a:t>عنصرا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والتي وضعت أسفل الجدول الدوري وتسمى </a:t>
            </a:r>
            <a:r>
              <a:rPr lang="ar-SA" sz="2400" dirty="0" smtClean="0">
                <a:latin typeface="Times New Roman" panose="02020603050405020304" pitchFamily="18" charset="0"/>
                <a:cs typeface="Times New Roman" panose="02020603050405020304" pitchFamily="18" charset="0"/>
              </a:rPr>
              <a:t>أيضا</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بعناصر اللانثانات والأكتينات </a:t>
            </a:r>
            <a:r>
              <a:rPr lang="ar-SA"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4</a:t>
            </a:fld>
            <a:endParaRPr lang="en-US"/>
          </a:p>
        </p:txBody>
      </p:sp>
    </p:spTree>
    <p:extLst>
      <p:ext uri="{BB962C8B-B14F-4D97-AF65-F5344CB8AC3E}">
        <p14:creationId xmlns:p14="http://schemas.microsoft.com/office/powerpoint/2010/main" val="2099796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649989"/>
            <a:ext cx="9610344" cy="2410916"/>
          </a:xfrm>
          <a:prstGeom prst="rect">
            <a:avLst/>
          </a:prstGeom>
        </p:spPr>
        <p:txBody>
          <a:bodyPr wrap="square">
            <a:spAutoFit/>
          </a:bodyPr>
          <a:lstStyle/>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السالبية الكهربائية للهيدروجين 1,2 وللأكسجين 5,3 فالماء جزيء قطبي تحمل ذرة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الأكسجين</a:t>
            </a: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شحنة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سالبة جزئية وذرة الهيدروجين شحنة موجبة جزئية ،وتصبح ذرة الهيدروجين بين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ذرات</a:t>
            </a:r>
            <a:r>
              <a:rPr lang="ar-IQ"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الأكسجين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ذات السالبية الكهربائية الكبيرة؛ فتعمل على جذب جزيئات الماء وترابطها معاً</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لاحظ أن</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الأصرة الهيدروجنية أطول من الأصرة التساهمية وأضعف منها</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964942" y="3285744"/>
            <a:ext cx="7175754" cy="3069336"/>
          </a:xfrm>
          <a:prstGeom prst="rect">
            <a:avLst/>
          </a:prstGeom>
          <a:noFill/>
          <a:ln>
            <a:noFill/>
          </a:ln>
        </p:spPr>
      </p:pic>
      <p:sp>
        <p:nvSpPr>
          <p:cNvPr id="6" name="Slide Number Placeholder 5"/>
          <p:cNvSpPr>
            <a:spLocks noGrp="1"/>
          </p:cNvSpPr>
          <p:nvPr>
            <p:ph type="sldNum" sz="quarter" idx="12"/>
          </p:nvPr>
        </p:nvSpPr>
        <p:spPr/>
        <p:txBody>
          <a:bodyPr/>
          <a:lstStyle/>
          <a:p>
            <a:fld id="{AFD36F9D-640D-4B08-B979-DD0945C33C44}" type="slidenum">
              <a:rPr lang="en-US" smtClean="0"/>
              <a:t>40</a:t>
            </a:fld>
            <a:endParaRPr lang="en-US"/>
          </a:p>
        </p:txBody>
      </p:sp>
    </p:spTree>
    <p:extLst>
      <p:ext uri="{BB962C8B-B14F-4D97-AF65-F5344CB8AC3E}">
        <p14:creationId xmlns:p14="http://schemas.microsoft.com/office/powerpoint/2010/main" val="16838766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96840" y="556887"/>
            <a:ext cx="6096000" cy="1236557"/>
          </a:xfrm>
          <a:prstGeom prst="rect">
            <a:avLst/>
          </a:prstGeom>
        </p:spPr>
        <p:txBody>
          <a:bodyPr>
            <a:spAutoFit/>
          </a:bodyPr>
          <a:lstStyle/>
          <a:p>
            <a:pPr algn="just" rtl="1">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أشكال الأصرة الهيدروجينية</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rtl="1">
              <a:lnSpc>
                <a:spcPct val="150000"/>
              </a:lnSpc>
              <a:spcAft>
                <a:spcPts val="800"/>
              </a:spcAft>
              <a:buFont typeface="Arial" panose="020B0604020202020204" pitchFamily="34" charset="0"/>
              <a:buChar char="•"/>
            </a:pP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على </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شكل خط مستقيم مثل جزئ الماء</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350770" y="618904"/>
            <a:ext cx="4232910" cy="1566512"/>
          </a:xfrm>
          <a:prstGeom prst="rect">
            <a:avLst/>
          </a:prstGeom>
          <a:noFill/>
          <a:ln>
            <a:noFill/>
          </a:ln>
        </p:spPr>
      </p:pic>
      <p:sp>
        <p:nvSpPr>
          <p:cNvPr id="6" name="Rectangle 5"/>
          <p:cNvSpPr/>
          <p:nvPr/>
        </p:nvSpPr>
        <p:spPr>
          <a:xfrm>
            <a:off x="5196840" y="2760591"/>
            <a:ext cx="6096000" cy="1236557"/>
          </a:xfrm>
          <a:prstGeom prst="rect">
            <a:avLst/>
          </a:prstGeom>
        </p:spPr>
        <p:txBody>
          <a:bodyPr>
            <a:spAutoFit/>
          </a:bodyPr>
          <a:lstStyle/>
          <a:p>
            <a:pPr marL="342900" indent="-342900" algn="just" rtl="1">
              <a:lnSpc>
                <a:spcPct val="150000"/>
              </a:lnSpc>
              <a:spcAft>
                <a:spcPts val="800"/>
              </a:spcAft>
              <a:buFont typeface="Arial" panose="020B0604020202020204" pitchFamily="34" charset="0"/>
              <a:buChar char="•"/>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على شكل حلقة مغلقة جزئ فلوريد </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الهيدروجين</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rtl="1">
              <a:lnSpc>
                <a:spcPct val="150000"/>
              </a:lnSpc>
              <a:spcAft>
                <a:spcPts val="800"/>
              </a:spcAft>
              <a:buFont typeface="Arial" panose="020B0604020202020204" pitchFamily="34" charset="0"/>
              <a:buChar char="•"/>
            </a:pP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على شكل شبكة مفتوحة جزئ فلوريد الهيدروجين</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2350770" y="4103234"/>
            <a:ext cx="5860542" cy="2654181"/>
          </a:xfrm>
          <a:prstGeom prst="rect">
            <a:avLst/>
          </a:prstGeom>
          <a:noFill/>
          <a:ln>
            <a:noFill/>
          </a:ln>
        </p:spPr>
      </p:pic>
      <p:sp>
        <p:nvSpPr>
          <p:cNvPr id="8" name="Slide Number Placeholder 7"/>
          <p:cNvSpPr>
            <a:spLocks noGrp="1"/>
          </p:cNvSpPr>
          <p:nvPr>
            <p:ph type="sldNum" sz="quarter" idx="12"/>
          </p:nvPr>
        </p:nvSpPr>
        <p:spPr/>
        <p:txBody>
          <a:bodyPr/>
          <a:lstStyle/>
          <a:p>
            <a:fld id="{AFD36F9D-640D-4B08-B979-DD0945C33C44}" type="slidenum">
              <a:rPr lang="en-US" smtClean="0"/>
              <a:t>41</a:t>
            </a:fld>
            <a:endParaRPr lang="en-US"/>
          </a:p>
        </p:txBody>
      </p:sp>
    </p:spTree>
    <p:extLst>
      <p:ext uri="{BB962C8B-B14F-4D97-AF65-F5344CB8AC3E}">
        <p14:creationId xmlns:p14="http://schemas.microsoft.com/office/powerpoint/2010/main" val="1909632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2576" y="963168"/>
            <a:ext cx="9154604" cy="4578096"/>
          </a:xfrm>
        </p:spPr>
        <p:txBody>
          <a:bodyPr>
            <a:noAutofit/>
          </a:bodyPr>
          <a:lstStyle/>
          <a:p>
            <a:pPr algn="just" rtl="1">
              <a:lnSpc>
                <a:spcPct val="150000"/>
              </a:lnSpc>
            </a:pPr>
            <a:r>
              <a:rPr lang="ar-IQ" sz="2800" b="1" dirty="0" smtClean="0">
                <a:latin typeface="Times New Roman" panose="02020603050405020304" pitchFamily="18" charset="0"/>
                <a:cs typeface="Times New Roman" panose="02020603050405020304" pitchFamily="18" charset="0"/>
              </a:rPr>
              <a:t>د- </a:t>
            </a:r>
            <a:r>
              <a:rPr lang="ar-SA" sz="2800" b="1" dirty="0" smtClean="0">
                <a:latin typeface="Times New Roman" panose="02020603050405020304" pitchFamily="18" charset="0"/>
                <a:cs typeface="Times New Roman" panose="02020603050405020304" pitchFamily="18" charset="0"/>
              </a:rPr>
              <a:t>الأصرة </a:t>
            </a:r>
            <a:r>
              <a:rPr lang="ar-SA" sz="2800" b="1" dirty="0">
                <a:latin typeface="Times New Roman" panose="02020603050405020304" pitchFamily="18" charset="0"/>
                <a:cs typeface="Times New Roman" panose="02020603050405020304" pitchFamily="18" charset="0"/>
              </a:rPr>
              <a:t>الفلزية</a:t>
            </a:r>
            <a:endParaRPr lang="en-US" sz="28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1- تنتج الأصرة الفلزية بسبب تكون سحابة من الإلكترونات الحرة (إلكترونات التكافؤ) في مستويات الطاقة الخارجية للفلز ؛ حيث تعمل هذه السحابة الإلكترونية على تقليل التنافر الموجود بين أيونات ( أنوية ) الفلز الموجبة في الشبكة البلورية يؤدي إلي ترابط وتماسك الأنوية ، ويسمي هذا الترابط والتماسك آصرة فلزية</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b="1" dirty="0">
                <a:latin typeface="Times New Roman" panose="02020603050405020304" pitchFamily="18" charset="0"/>
                <a:cs typeface="Times New Roman" panose="02020603050405020304" pitchFamily="18" charset="0"/>
              </a:rPr>
              <a:t>2- كلما زاد عدد إلكترونات التكافؤ زادت قوة الأصرة الفلزية ، واصبح الفلز أكثر صلابة وتماسكاً ، وارتفعت درجة انصهاره وغليانه</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D36F9D-640D-4B08-B979-DD0945C33C44}" type="slidenum">
              <a:rPr lang="en-US" smtClean="0"/>
              <a:t>42</a:t>
            </a:fld>
            <a:endParaRPr lang="en-US"/>
          </a:p>
        </p:txBody>
      </p:sp>
    </p:spTree>
    <p:extLst>
      <p:ext uri="{BB962C8B-B14F-4D97-AF65-F5344CB8AC3E}">
        <p14:creationId xmlns:p14="http://schemas.microsoft.com/office/powerpoint/2010/main" val="3875028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11259" y="414528"/>
            <a:ext cx="6231573" cy="2401824"/>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21792" y="3227832"/>
            <a:ext cx="4325112" cy="3044952"/>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5605272" y="3227832"/>
            <a:ext cx="6236208" cy="3044952"/>
          </a:xfrm>
          <a:prstGeom prst="rect">
            <a:avLst/>
          </a:prstGeom>
          <a:noFill/>
          <a:ln>
            <a:noFill/>
          </a:ln>
        </p:spPr>
      </p:pic>
      <p:sp>
        <p:nvSpPr>
          <p:cNvPr id="7" name="Slide Number Placeholder 6"/>
          <p:cNvSpPr>
            <a:spLocks noGrp="1"/>
          </p:cNvSpPr>
          <p:nvPr>
            <p:ph type="sldNum" sz="quarter" idx="12"/>
          </p:nvPr>
        </p:nvSpPr>
        <p:spPr/>
        <p:txBody>
          <a:bodyPr/>
          <a:lstStyle/>
          <a:p>
            <a:fld id="{AFD36F9D-640D-4B08-B979-DD0945C33C44}" type="slidenum">
              <a:rPr lang="en-US" smtClean="0"/>
              <a:t>43</a:t>
            </a:fld>
            <a:endParaRPr lang="en-US"/>
          </a:p>
        </p:txBody>
      </p:sp>
    </p:spTree>
    <p:extLst>
      <p:ext uri="{BB962C8B-B14F-4D97-AF65-F5344CB8AC3E}">
        <p14:creationId xmlns:p14="http://schemas.microsoft.com/office/powerpoint/2010/main" val="90616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18488" y="702613"/>
            <a:ext cx="10094976" cy="5406608"/>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أما بالنسبة للدورات الأفقية فتبدأ من فلز قلوي من عناصر الركن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وتنتهي بعنصر من عناصر الغازات النبيلة وهي مرتبة كما يأتي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الدورة الأولى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(n=1)</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تحتوي فقط </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عنصرين</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هما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a:t>
            </a:r>
            <a:r>
              <a:rPr lang="en-US" sz="2400" baseline="-25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rtl="1">
              <a:lnSpc>
                <a:spcPct val="150000"/>
              </a:lnSpc>
              <a:spcBef>
                <a:spcPts val="0"/>
              </a:spcBef>
              <a:spcAft>
                <a:spcPts val="0"/>
              </a:spcAft>
              <a:buFont typeface="+mj-lt"/>
              <a:buAutoNum type="arabicPeriod"/>
              <a:tabLst>
                <a:tab pos="457200" algn="l"/>
              </a:tabLs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الدورتين الثانية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(n=2)</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والثالثة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(n=3)</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كل منهما تحتوي 8</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عناصر</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nd</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period = Li(3)                  Ne (10)</a:t>
            </a:r>
          </a:p>
          <a:p>
            <a:pPr marL="457200"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rd</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period = Na (11)                Ar (18)</a:t>
            </a:r>
          </a:p>
          <a:p>
            <a:pPr marL="228600" marR="0" algn="just" rtl="1">
              <a:lnSpc>
                <a:spcPct val="150000"/>
              </a:lnSpc>
              <a:spcBef>
                <a:spcPts val="0"/>
              </a:spcBef>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الدورات الرابعة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(n=4)</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والخامسة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(n=5)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كل منهم تحتوي </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18 عنصر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period = K(19)                  Kr (36)</a:t>
            </a:r>
          </a:p>
          <a:p>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period  =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Rb</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(37)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(54) </a:t>
            </a:r>
            <a:endParaRPr lang="en-US" sz="2400" dirty="0">
              <a:latin typeface="Times New Roman" panose="02020603050405020304" pitchFamily="18" charset="0"/>
              <a:cs typeface="Times New Roman" panose="02020603050405020304" pitchFamily="18" charset="0"/>
            </a:endParaRPr>
          </a:p>
        </p:txBody>
      </p:sp>
      <p:cxnSp>
        <p:nvCxnSpPr>
          <p:cNvPr id="14" name="Straight Connector 13"/>
          <p:cNvCxnSpPr>
            <a:cxnSpLocks noChangeShapeType="1"/>
          </p:cNvCxnSpPr>
          <p:nvPr/>
        </p:nvCxnSpPr>
        <p:spPr bwMode="auto">
          <a:xfrm>
            <a:off x="4327609" y="3371112"/>
            <a:ext cx="914400" cy="0"/>
          </a:xfrm>
          <a:prstGeom prst="line">
            <a:avLst/>
          </a:prstGeom>
          <a:ln w="44450">
            <a:headEnd/>
            <a:tailEnd type="triangle" w="med" len="med"/>
          </a:ln>
          <a:extLst/>
        </p:spPr>
        <p:style>
          <a:lnRef idx="3">
            <a:schemeClr val="dk1"/>
          </a:lnRef>
          <a:fillRef idx="0">
            <a:schemeClr val="dk1"/>
          </a:fillRef>
          <a:effectRef idx="2">
            <a:schemeClr val="dk1"/>
          </a:effectRef>
          <a:fontRef idx="minor">
            <a:schemeClr val="tx1"/>
          </a:fontRef>
        </p:style>
      </p:cxnSp>
      <p:cxnSp>
        <p:nvCxnSpPr>
          <p:cNvPr id="15" name="Straight Connector 14"/>
          <p:cNvCxnSpPr>
            <a:cxnSpLocks noChangeShapeType="1"/>
          </p:cNvCxnSpPr>
          <p:nvPr/>
        </p:nvCxnSpPr>
        <p:spPr bwMode="auto">
          <a:xfrm>
            <a:off x="4460554" y="4039078"/>
            <a:ext cx="914400" cy="0"/>
          </a:xfrm>
          <a:prstGeom prst="line">
            <a:avLst/>
          </a:prstGeom>
          <a:ln w="44450">
            <a:headEnd/>
            <a:tailEnd type="triangle" w="med" len="med"/>
          </a:ln>
          <a:extLst/>
        </p:spPr>
        <p:style>
          <a:lnRef idx="3">
            <a:schemeClr val="dk1"/>
          </a:lnRef>
          <a:fillRef idx="0">
            <a:schemeClr val="dk1"/>
          </a:fillRef>
          <a:effectRef idx="2">
            <a:schemeClr val="dk1"/>
          </a:effectRef>
          <a:fontRef idx="minor">
            <a:schemeClr val="tx1"/>
          </a:fontRef>
        </p:style>
      </p:cxnSp>
      <p:cxnSp>
        <p:nvCxnSpPr>
          <p:cNvPr id="16" name="Straight Connector 15"/>
          <p:cNvCxnSpPr>
            <a:cxnSpLocks noChangeShapeType="1"/>
          </p:cNvCxnSpPr>
          <p:nvPr/>
        </p:nvCxnSpPr>
        <p:spPr bwMode="auto">
          <a:xfrm>
            <a:off x="4327609" y="5329614"/>
            <a:ext cx="914400" cy="0"/>
          </a:xfrm>
          <a:prstGeom prst="line">
            <a:avLst/>
          </a:prstGeom>
          <a:ln w="44450">
            <a:headEnd/>
            <a:tailEnd type="triangle" w="med" len="med"/>
          </a:ln>
          <a:extLst/>
        </p:spPr>
        <p:style>
          <a:lnRef idx="3">
            <a:schemeClr val="dk1"/>
          </a:lnRef>
          <a:fillRef idx="0">
            <a:schemeClr val="dk1"/>
          </a:fillRef>
          <a:effectRef idx="2">
            <a:schemeClr val="dk1"/>
          </a:effectRef>
          <a:fontRef idx="minor">
            <a:schemeClr val="tx1"/>
          </a:fontRef>
        </p:style>
      </p:cxnSp>
      <p:cxnSp>
        <p:nvCxnSpPr>
          <p:cNvPr id="17" name="Straight Connector 16"/>
          <p:cNvCxnSpPr>
            <a:cxnSpLocks noChangeShapeType="1"/>
          </p:cNvCxnSpPr>
          <p:nvPr/>
        </p:nvCxnSpPr>
        <p:spPr bwMode="auto">
          <a:xfrm>
            <a:off x="4592299" y="5861393"/>
            <a:ext cx="914400" cy="0"/>
          </a:xfrm>
          <a:prstGeom prst="line">
            <a:avLst/>
          </a:prstGeom>
          <a:ln w="44450">
            <a:headEnd/>
            <a:tailEnd type="triangle" w="med" len="med"/>
          </a:ln>
          <a:extLst/>
        </p:spPr>
        <p:style>
          <a:lnRef idx="3">
            <a:schemeClr val="dk1"/>
          </a:lnRef>
          <a:fillRef idx="0">
            <a:schemeClr val="dk1"/>
          </a:fillRef>
          <a:effectRef idx="2">
            <a:schemeClr val="dk1"/>
          </a:effectRef>
          <a:fontRef idx="minor">
            <a:schemeClr val="tx1"/>
          </a:fontRef>
        </p:style>
      </p:cxnSp>
      <p:sp>
        <p:nvSpPr>
          <p:cNvPr id="2" name="Slide Number Placeholder 1"/>
          <p:cNvSpPr>
            <a:spLocks noGrp="1"/>
          </p:cNvSpPr>
          <p:nvPr>
            <p:ph type="sldNum" sz="quarter" idx="12"/>
          </p:nvPr>
        </p:nvSpPr>
        <p:spPr/>
        <p:txBody>
          <a:bodyPr/>
          <a:lstStyle/>
          <a:p>
            <a:fld id="{AFD36F9D-640D-4B08-B979-DD0945C33C44}" type="slidenum">
              <a:rPr lang="en-US" smtClean="0"/>
              <a:t>5</a:t>
            </a:fld>
            <a:endParaRPr lang="en-US"/>
          </a:p>
        </p:txBody>
      </p:sp>
    </p:spTree>
    <p:extLst>
      <p:ext uri="{BB962C8B-B14F-4D97-AF65-F5344CB8AC3E}">
        <p14:creationId xmlns:p14="http://schemas.microsoft.com/office/powerpoint/2010/main" val="275478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8568" y="1115568"/>
            <a:ext cx="8961120" cy="2616101"/>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الدورة السادسة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(n=6)</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تحتوي على </a:t>
            </a:r>
            <a:r>
              <a:rPr lang="en-US"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32</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عنصر</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US" sz="2400" baseline="30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period = Cs(55)               Rn (86)</a:t>
            </a: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  الدورة السابعة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(n=7)</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وهي دورة غير مكتملة تحتوي على </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ar-SA"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عنصر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 (87)                Hs (108)</a:t>
            </a:r>
            <a:endParaRPr lang="en-US" sz="2400" dirty="0">
              <a:latin typeface="Times New Roman" panose="02020603050405020304" pitchFamily="18" charset="0"/>
              <a:cs typeface="Times New Roman" panose="02020603050405020304" pitchFamily="18" charset="0"/>
            </a:endParaRPr>
          </a:p>
        </p:txBody>
      </p:sp>
      <p:cxnSp>
        <p:nvCxnSpPr>
          <p:cNvPr id="5" name="Straight Connector 4"/>
          <p:cNvCxnSpPr>
            <a:cxnSpLocks noChangeShapeType="1"/>
          </p:cNvCxnSpPr>
          <p:nvPr/>
        </p:nvCxnSpPr>
        <p:spPr bwMode="auto">
          <a:xfrm>
            <a:off x="4912825" y="2136672"/>
            <a:ext cx="914400" cy="0"/>
          </a:xfrm>
          <a:prstGeom prst="line">
            <a:avLst/>
          </a:prstGeom>
          <a:ln w="44450">
            <a:headEnd/>
            <a:tailEnd type="triangle" w="med" len="med"/>
          </a:ln>
          <a:extLst/>
        </p:spPr>
        <p:style>
          <a:lnRef idx="3">
            <a:schemeClr val="dk1"/>
          </a:lnRef>
          <a:fillRef idx="0">
            <a:schemeClr val="dk1"/>
          </a:fillRef>
          <a:effectRef idx="2">
            <a:schemeClr val="dk1"/>
          </a:effectRef>
          <a:fontRef idx="minor">
            <a:schemeClr val="tx1"/>
          </a:fontRef>
        </p:style>
      </p:cxnSp>
      <p:cxnSp>
        <p:nvCxnSpPr>
          <p:cNvPr id="6" name="Straight Connector 5"/>
          <p:cNvCxnSpPr>
            <a:cxnSpLocks noChangeShapeType="1"/>
          </p:cNvCxnSpPr>
          <p:nvPr/>
        </p:nvCxnSpPr>
        <p:spPr bwMode="auto">
          <a:xfrm>
            <a:off x="3382729" y="3459504"/>
            <a:ext cx="914400" cy="0"/>
          </a:xfrm>
          <a:prstGeom prst="line">
            <a:avLst/>
          </a:prstGeom>
          <a:ln w="44450">
            <a:headEnd/>
            <a:tailEnd type="triangle" w="med" len="med"/>
          </a:ln>
          <a:extLst/>
        </p:spPr>
        <p:style>
          <a:lnRef idx="3">
            <a:schemeClr val="dk1"/>
          </a:lnRef>
          <a:fillRef idx="0">
            <a:schemeClr val="dk1"/>
          </a:fillRef>
          <a:effectRef idx="2">
            <a:schemeClr val="dk1"/>
          </a:effectRef>
          <a:fontRef idx="minor">
            <a:schemeClr val="tx1"/>
          </a:fontRef>
        </p:style>
      </p:cxnSp>
      <p:sp>
        <p:nvSpPr>
          <p:cNvPr id="2" name="Slide Number Placeholder 1"/>
          <p:cNvSpPr>
            <a:spLocks noGrp="1"/>
          </p:cNvSpPr>
          <p:nvPr>
            <p:ph type="sldNum" sz="quarter" idx="12"/>
          </p:nvPr>
        </p:nvSpPr>
        <p:spPr/>
        <p:txBody>
          <a:bodyPr/>
          <a:lstStyle/>
          <a:p>
            <a:fld id="{AFD36F9D-640D-4B08-B979-DD0945C33C44}" type="slidenum">
              <a:rPr lang="en-US" smtClean="0"/>
              <a:t>6</a:t>
            </a:fld>
            <a:endParaRPr lang="en-US"/>
          </a:p>
        </p:txBody>
      </p:sp>
    </p:spTree>
    <p:extLst>
      <p:ext uri="{BB962C8B-B14F-4D97-AF65-F5344CB8AC3E}">
        <p14:creationId xmlns:p14="http://schemas.microsoft.com/office/powerpoint/2010/main" val="753827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27632" y="1005840"/>
            <a:ext cx="10296144" cy="5715000"/>
          </a:xfrm>
          <a:prstGeom prst="rect">
            <a:avLst/>
          </a:prstGeom>
          <a:noFill/>
        </p:spPr>
      </p:pic>
      <p:sp>
        <p:nvSpPr>
          <p:cNvPr id="5" name="Rectangle 4"/>
          <p:cNvSpPr/>
          <p:nvPr/>
        </p:nvSpPr>
        <p:spPr>
          <a:xfrm>
            <a:off x="6779560" y="184997"/>
            <a:ext cx="5125121" cy="456792"/>
          </a:xfrm>
          <a:prstGeom prst="rect">
            <a:avLst/>
          </a:prstGeom>
        </p:spPr>
        <p:txBody>
          <a:bodyPr wrap="none">
            <a:spAutoFit/>
          </a:bodyPr>
          <a:lstStyle/>
          <a:p>
            <a:pPr algn="just" rtl="1">
              <a:lnSpc>
                <a:spcPct val="150000"/>
              </a:lnSpc>
              <a:spcAft>
                <a:spcPts val="800"/>
              </a:spcAft>
            </a:pPr>
            <a:r>
              <a:rPr lang="ar-SA" b="1" dirty="0" smtClean="0">
                <a:solidFill>
                  <a:srgbClr val="000000"/>
                </a:solidFill>
                <a:effectLst/>
                <a:latin typeface="Times New Roman" panose="02020603050405020304" pitchFamily="18" charset="0"/>
                <a:ea typeface="Calibri" panose="020F0502020204030204" pitchFamily="34" charset="0"/>
              </a:rPr>
              <a:t>الشكل الآتي يوضح هيكلا عاما للجدول الدوري:</a:t>
            </a:r>
            <a:endParaRPr lang="en-US" b="1" dirty="0">
              <a:solidFill>
                <a:srgbClr val="000000"/>
              </a:solidFill>
              <a:effectLst/>
              <a:latin typeface="Times New Roman" panose="02020603050405020304" pitchFamily="18" charset="0"/>
              <a:ea typeface="Calibri" panose="020F0502020204030204" pitchFamily="34"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7</a:t>
            </a:fld>
            <a:endParaRPr lang="en-US"/>
          </a:p>
        </p:txBody>
      </p:sp>
    </p:spTree>
    <p:extLst>
      <p:ext uri="{BB962C8B-B14F-4D97-AF65-F5344CB8AC3E}">
        <p14:creationId xmlns:p14="http://schemas.microsoft.com/office/powerpoint/2010/main" val="542861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0914"/>
          </a:xfrm>
        </p:spPr>
        <p:txBody>
          <a:bodyPr>
            <a:normAutofit/>
          </a:bodyPr>
          <a:lstStyle/>
          <a:p>
            <a:pPr algn="r" rtl="1"/>
            <a:r>
              <a:rPr lang="ar-SA" sz="3200" b="1" dirty="0">
                <a:latin typeface="Times New Roman" panose="02020603050405020304" pitchFamily="18" charset="0"/>
                <a:cs typeface="Times New Roman" panose="02020603050405020304" pitchFamily="18" charset="0"/>
              </a:rPr>
              <a:t>الخواص </a:t>
            </a:r>
            <a:r>
              <a:rPr lang="ar-SA" sz="3200" b="1" dirty="0" smtClean="0">
                <a:latin typeface="Times New Roman" panose="02020603050405020304" pitchFamily="18" charset="0"/>
                <a:cs typeface="Times New Roman" panose="02020603050405020304" pitchFamily="18" charset="0"/>
              </a:rPr>
              <a:t>الدورية</a:t>
            </a:r>
            <a:r>
              <a:rPr lang="ar-IQ" sz="3200" b="1" dirty="0" smtClean="0">
                <a:latin typeface="Times New Roman" panose="02020603050405020304" pitchFamily="18" charset="0"/>
                <a:cs typeface="Times New Roman" panose="02020603050405020304" pitchFamily="18" charset="0"/>
              </a:rPr>
              <a:t> </a:t>
            </a:r>
            <a:r>
              <a:rPr lang="ar-SA" sz="3200" dirty="0" smtClean="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Periodic </a:t>
            </a:r>
            <a:r>
              <a:rPr lang="en-US" sz="3200" b="1" i="1" dirty="0" smtClean="0">
                <a:latin typeface="Times New Roman" panose="02020603050405020304" pitchFamily="18" charset="0"/>
                <a:cs typeface="Times New Roman" panose="02020603050405020304" pitchFamily="18" charset="0"/>
              </a:rPr>
              <a:t>Properties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15568" y="2167128"/>
            <a:ext cx="10389044" cy="4562856"/>
          </a:xfrm>
        </p:spPr>
        <p:txBody>
          <a:bodyPr>
            <a:normAutofit/>
          </a:bodyPr>
          <a:lstStyle/>
          <a:p>
            <a:pPr marL="0" indent="0" algn="r" rtl="1">
              <a:lnSpc>
                <a:spcPct val="150000"/>
              </a:lnSpc>
              <a:buNone/>
            </a:pPr>
            <a:r>
              <a:rPr lang="ar-SA" sz="2400" dirty="0">
                <a:latin typeface="Times New Roman" panose="02020603050405020304" pitchFamily="18" charset="0"/>
                <a:cs typeface="Times New Roman" panose="02020603050405020304" pitchFamily="18" charset="0"/>
              </a:rPr>
              <a:t>تؤثر مقدار قوة جذب النواة لأي ألكترون متواجد ضمن </a:t>
            </a:r>
            <a:r>
              <a:rPr lang="ar-SA" sz="2400" dirty="0">
                <a:solidFill>
                  <a:srgbClr val="FF0000"/>
                </a:solidFill>
                <a:latin typeface="Times New Roman" panose="02020603050405020304" pitchFamily="18" charset="0"/>
                <a:cs typeface="Times New Roman" panose="02020603050405020304" pitchFamily="18" charset="0"/>
              </a:rPr>
              <a:t>الأغلفة الثانوية </a:t>
            </a:r>
            <a:r>
              <a:rPr lang="ar-SA" sz="2400" dirty="0">
                <a:latin typeface="Times New Roman" panose="02020603050405020304" pitchFamily="18" charset="0"/>
                <a:cs typeface="Times New Roman" panose="02020603050405020304" pitchFamily="18" charset="0"/>
              </a:rPr>
              <a:t>على مقدار الطاقة اللازمة لأنتزاع ذلك الألكترون , فمثلا الألكترون المتواجد في </a:t>
            </a:r>
            <a:r>
              <a:rPr lang="en-US" sz="2400" dirty="0" smtClean="0">
                <a:latin typeface="Times New Roman" panose="02020603050405020304" pitchFamily="18" charset="0"/>
                <a:cs typeface="Times New Roman" panose="02020603050405020304" pitchFamily="18" charset="0"/>
              </a:rPr>
              <a:t>1s</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يحس </a:t>
            </a:r>
            <a:r>
              <a:rPr lang="ar-SA" sz="2400" dirty="0">
                <a:solidFill>
                  <a:srgbClr val="FF0000"/>
                </a:solidFill>
                <a:latin typeface="Times New Roman" panose="02020603050405020304" pitchFamily="18" charset="0"/>
                <a:cs typeface="Times New Roman" panose="02020603050405020304" pitchFamily="18" charset="0"/>
              </a:rPr>
              <a:t>بالشحنة النووية المؤثرة </a:t>
            </a:r>
            <a:r>
              <a:rPr lang="en-US" sz="2400" dirty="0">
                <a:solidFill>
                  <a:srgbClr val="FF0000"/>
                </a:solidFill>
                <a:latin typeface="Times New Roman" panose="02020603050405020304" pitchFamily="18" charset="0"/>
                <a:cs typeface="Times New Roman" panose="02020603050405020304" pitchFamily="18" charset="0"/>
              </a:rPr>
              <a:t>Z*</a:t>
            </a:r>
            <a:r>
              <a:rPr lang="ar-SA" sz="2400" dirty="0">
                <a:latin typeface="Times New Roman" panose="02020603050405020304" pitchFamily="18" charset="0"/>
                <a:cs typeface="Times New Roman" panose="02020603050405020304" pitchFamily="18" charset="0"/>
              </a:rPr>
              <a:t> ( التي تمثل قوة جذب النواة لذلك </a:t>
            </a:r>
            <a:r>
              <a:rPr lang="ar-SA" sz="2400" dirty="0" smtClean="0">
                <a:latin typeface="Times New Roman" panose="02020603050405020304" pitchFamily="18" charset="0"/>
                <a:cs typeface="Times New Roman" panose="02020603050405020304" pitchFamily="18" charset="0"/>
              </a:rPr>
              <a:t>الألكترون) </a:t>
            </a:r>
            <a:r>
              <a:rPr lang="ar-SA" sz="2400" dirty="0">
                <a:latin typeface="Times New Roman" panose="02020603050405020304" pitchFamily="18" charset="0"/>
                <a:cs typeface="Times New Roman" panose="02020603050405020304" pitchFamily="18" charset="0"/>
              </a:rPr>
              <a:t>أكثر من الألكترون المتواجد في الغلاف </a:t>
            </a:r>
            <a:r>
              <a:rPr lang="en-US" sz="2400" dirty="0" smtClean="0">
                <a:latin typeface="Times New Roman" panose="02020603050405020304" pitchFamily="18" charset="0"/>
                <a:cs typeface="Times New Roman" panose="02020603050405020304" pitchFamily="18" charset="0"/>
              </a:rPr>
              <a:t>2s</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ويمكن حساب الشحنة النووية المؤثرة </a:t>
            </a:r>
            <a:r>
              <a:rPr lang="en-US" sz="2400" dirty="0">
                <a:latin typeface="Times New Roman" panose="02020603050405020304" pitchFamily="18" charset="0"/>
                <a:cs typeface="Times New Roman" panose="02020603050405020304" pitchFamily="18" charset="0"/>
              </a:rPr>
              <a:t>Z*</a:t>
            </a:r>
            <a:r>
              <a:rPr lang="ar-SA" sz="2400" dirty="0">
                <a:latin typeface="Times New Roman" panose="02020603050405020304" pitchFamily="18" charset="0"/>
                <a:cs typeface="Times New Roman" panose="02020603050405020304" pitchFamily="18" charset="0"/>
              </a:rPr>
              <a:t>  من خلال الصيغة :</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r>
              <a:rPr lang="en-US" sz="2400" b="1" dirty="0">
                <a:latin typeface="Times New Roman" panose="02020603050405020304" pitchFamily="18" charset="0"/>
                <a:cs typeface="Times New Roman" panose="02020603050405020304" pitchFamily="18" charset="0"/>
              </a:rPr>
              <a:t>Z*= </a:t>
            </a:r>
            <a:r>
              <a:rPr lang="en-US" sz="2400" b="1" dirty="0" smtClean="0">
                <a:latin typeface="Times New Roman" panose="02020603050405020304" pitchFamily="18" charset="0"/>
                <a:cs typeface="Times New Roman" panose="02020603050405020304" pitchFamily="18" charset="0"/>
              </a:rPr>
              <a:t>Z - </a:t>
            </a:r>
            <a:r>
              <a:rPr lang="en-US" sz="2400" b="1" dirty="0">
                <a:latin typeface="Times New Roman" panose="02020603050405020304" pitchFamily="18" charset="0"/>
                <a:cs typeface="Times New Roman" panose="02020603050405020304" pitchFamily="18" charset="0"/>
              </a:rPr>
              <a:t>S                                                                                                          </a:t>
            </a:r>
          </a:p>
          <a:p>
            <a:pPr marL="0" indent="0" algn="r" rtl="1">
              <a:lnSpc>
                <a:spcPct val="150000"/>
              </a:lnSpc>
              <a:buNone/>
            </a:pPr>
            <a:r>
              <a:rPr lang="en-US" sz="2400" dirty="0">
                <a:latin typeface="Times New Roman" panose="02020603050405020304" pitchFamily="18" charset="0"/>
                <a:cs typeface="Times New Roman" panose="02020603050405020304" pitchFamily="18" charset="0"/>
              </a:rPr>
              <a:t>Z*</a:t>
            </a:r>
            <a:r>
              <a:rPr lang="ar-SA" sz="2400" dirty="0">
                <a:latin typeface="Times New Roman" panose="02020603050405020304" pitchFamily="18" charset="0"/>
                <a:cs typeface="Times New Roman" panose="02020603050405020304" pitchFamily="18" charset="0"/>
              </a:rPr>
              <a:t>: الشحنة النووية المؤثرة  </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r>
              <a:rPr lang="en-US" sz="2400" dirty="0">
                <a:latin typeface="Times New Roman" panose="02020603050405020304" pitchFamily="18" charset="0"/>
                <a:cs typeface="Times New Roman" panose="02020603050405020304" pitchFamily="18" charset="0"/>
              </a:rPr>
              <a:t>Z</a:t>
            </a:r>
            <a:r>
              <a:rPr lang="ar-SA" sz="2400" dirty="0">
                <a:latin typeface="Times New Roman" panose="02020603050405020304" pitchFamily="18" charset="0"/>
                <a:cs typeface="Times New Roman" panose="02020603050405020304" pitchFamily="18" charset="0"/>
              </a:rPr>
              <a:t>: العدد الذري              </a:t>
            </a:r>
            <a:r>
              <a:rPr lang="en-US" sz="2400" dirty="0">
                <a:latin typeface="Times New Roman" panose="02020603050405020304" pitchFamily="18" charset="0"/>
                <a:cs typeface="Times New Roman" panose="02020603050405020304" pitchFamily="18" charset="0"/>
              </a:rPr>
              <a:t>S</a:t>
            </a:r>
            <a:r>
              <a:rPr lang="ar-SA" sz="2400" dirty="0">
                <a:latin typeface="Times New Roman" panose="02020603050405020304" pitchFamily="18" charset="0"/>
                <a:cs typeface="Times New Roman" panose="02020603050405020304" pitchFamily="18" charset="0"/>
              </a:rPr>
              <a:t>: ثابت الحجب </a:t>
            </a:r>
            <a:endParaRPr lang="en-US" sz="2400" dirty="0">
              <a:latin typeface="Times New Roman" panose="02020603050405020304" pitchFamily="18" charset="0"/>
              <a:cs typeface="Times New Roman" panose="02020603050405020304" pitchFamily="18" charset="0"/>
            </a:endParaRPr>
          </a:p>
          <a:p>
            <a:pPr marL="0" indent="0" algn="r" rtl="1">
              <a:lnSpc>
                <a:spcPct val="150000"/>
              </a:lnSpc>
              <a:buNone/>
            </a:pP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8631710" y="1335024"/>
            <a:ext cx="2872901" cy="661207"/>
          </a:xfrm>
          <a:prstGeom prst="rect">
            <a:avLst/>
          </a:prstGeom>
        </p:spPr>
        <p:txBody>
          <a:bodyPr wrap="none">
            <a:spAutoFit/>
          </a:bodyPr>
          <a:lstStyle/>
          <a:p>
            <a:pPr algn="just" rtl="1">
              <a:lnSpc>
                <a:spcPct val="150000"/>
              </a:lnSpc>
              <a:spcAft>
                <a:spcPts val="800"/>
              </a:spcAft>
            </a:pPr>
            <a:r>
              <a:rPr lang="ar-SA" sz="28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ar-SA"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الحجب </a:t>
            </a:r>
            <a:r>
              <a:rPr lang="en-US" sz="28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Shielding</a:t>
            </a:r>
            <a:endPar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FD36F9D-640D-4B08-B979-DD0945C33C44}" type="slidenum">
              <a:rPr lang="en-US" smtClean="0"/>
              <a:t>8</a:t>
            </a:fld>
            <a:endParaRPr lang="en-US"/>
          </a:p>
        </p:txBody>
      </p:sp>
    </p:spTree>
    <p:extLst>
      <p:ext uri="{BB962C8B-B14F-4D97-AF65-F5344CB8AC3E}">
        <p14:creationId xmlns:p14="http://schemas.microsoft.com/office/powerpoint/2010/main" val="4223368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368" y="355579"/>
            <a:ext cx="9857232" cy="6350456"/>
          </a:xfrm>
          <a:prstGeom prst="rect">
            <a:avLst/>
          </a:prstGeom>
        </p:spPr>
        <p:txBody>
          <a:bodyPr wrap="square">
            <a:spAutoFit/>
          </a:bodyPr>
          <a:lstStyle/>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يمكن حساب ثابت الحجب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Shielding Constant</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بإتباع قواعد معينة وضعت من قبل العالم سليتر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Slater </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وكما يأتي:</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قواعد سليتر</a:t>
            </a:r>
            <a:r>
              <a:rPr lang="ar-SA" sz="24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SA" sz="24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لحساب ثابت الحجب لأي ألكترون يقع في الغلاف من النوع </a:t>
            </a:r>
            <a:r>
              <a:rPr lang="en-US" sz="24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ns</a:t>
            </a:r>
            <a:r>
              <a:rPr lang="ar-SA" sz="24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أو </a:t>
            </a:r>
            <a:r>
              <a:rPr lang="en-US" sz="24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np</a:t>
            </a:r>
            <a:r>
              <a:rPr lang="ar-SA" sz="24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يكتب الترتيب الألكتروني للعنصر حسب الترتيب الاتي:</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(1s) (2s 2p) (3s 3p) (3d) (4s 4p) (4d) (4f) ……..,etc.                                     </a:t>
            </a: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2-أي ألكترون في يمين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ns</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أو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np</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لايدخل ضمن حساب ثابت الحجب.</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كل الألكترونات الواقعة ضمن نفس المدار للألكترون المعني ( كل الألكترونات ضممن المدار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تحجب بمقدار (0.35) من الشحنة النووية المؤثرة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كل الألكترونات ضمن المدار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(n-1)</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للألكترون تحجب بمقدار (0.85) .</a:t>
            </a:r>
            <a:endPar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50000"/>
              </a:lnSpc>
              <a:spcAft>
                <a:spcPts val="800"/>
              </a:spcAft>
            </a:pP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كل الألكترونات ضمن المدار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(n-2)</a:t>
            </a:r>
            <a:r>
              <a:rPr lang="ar-S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فما دون تحجب بمقدار (1).</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D36F9D-640D-4B08-B979-DD0945C33C44}" type="slidenum">
              <a:rPr lang="en-US" smtClean="0"/>
              <a:t>9</a:t>
            </a:fld>
            <a:endParaRPr lang="en-US"/>
          </a:p>
        </p:txBody>
      </p:sp>
    </p:spTree>
    <p:extLst>
      <p:ext uri="{BB962C8B-B14F-4D97-AF65-F5344CB8AC3E}">
        <p14:creationId xmlns:p14="http://schemas.microsoft.com/office/powerpoint/2010/main" val="29875867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448</TotalTime>
  <Words>2707</Words>
  <Application>Microsoft Office PowerPoint</Application>
  <PresentationFormat>Widescreen</PresentationFormat>
  <Paragraphs>201</Paragraphs>
  <Slides>43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Calibri</vt:lpstr>
      <vt:lpstr>Century Gothic</vt:lpstr>
      <vt:lpstr>Tahoma</vt:lpstr>
      <vt:lpstr>Times New Roman</vt:lpstr>
      <vt:lpstr>Wingdings 3</vt:lpstr>
      <vt:lpstr>Wisp</vt:lpstr>
      <vt:lpstr>CS ChemDraw Drawing</vt:lpstr>
      <vt:lpstr>الجدول الدوري الحديث والترتيب الإلكتروني للذرات   Modern Periodic Table &amp; Electronic Configuration of atoms</vt:lpstr>
      <vt:lpstr>مقدمة عامة General Introduction </vt:lpstr>
      <vt:lpstr>التصنيف الدوري للعناصر Periodic Classification of Elements </vt:lpstr>
      <vt:lpstr>PowerPoint Presentation</vt:lpstr>
      <vt:lpstr>PowerPoint Presentation</vt:lpstr>
      <vt:lpstr>PowerPoint Presentation</vt:lpstr>
      <vt:lpstr>PowerPoint Presentation</vt:lpstr>
      <vt:lpstr>الخواص الدورية  Periodic Properties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الأواصر الكيميائية</vt:lpstr>
      <vt:lpstr>التفاعل الكيميائي:</vt:lpstr>
      <vt:lpstr>أنواع الأواصر الكيميائية:</vt:lpstr>
      <vt:lpstr>PowerPoint Presentation</vt:lpstr>
      <vt:lpstr>صفات المركبات الأيونية  The Characteristics of Ionic Compounds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الجدول الدوري الحديث والترتيب الإلكتروني للذرات   Modern Periodic Table &amp; Electronic Configuration of atoms</dc:title>
  <dc:creator>Hayder Alsaad</dc:creator>
  <cp:lastModifiedBy>Hayder Alsaad</cp:lastModifiedBy>
  <cp:revision>38</cp:revision>
  <dcterms:created xsi:type="dcterms:W3CDTF">2022-04-18T19:20:06Z</dcterms:created>
  <dcterms:modified xsi:type="dcterms:W3CDTF">2022-04-25T20:23:06Z</dcterms:modified>
</cp:coreProperties>
</file>